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2" r:id="rId4"/>
    <p:sldId id="267" r:id="rId5"/>
    <p:sldId id="259" r:id="rId6"/>
    <p:sldId id="261" r:id="rId7"/>
    <p:sldId id="285" r:id="rId8"/>
    <p:sldId id="286" r:id="rId9"/>
    <p:sldId id="279" r:id="rId10"/>
    <p:sldId id="282" r:id="rId11"/>
    <p:sldId id="283" r:id="rId12"/>
    <p:sldId id="281" r:id="rId13"/>
    <p:sldId id="262" r:id="rId14"/>
    <p:sldId id="284" r:id="rId15"/>
    <p:sldId id="287" r:id="rId16"/>
    <p:sldId id="288" r:id="rId17"/>
    <p:sldId id="291" r:id="rId18"/>
    <p:sldId id="289" r:id="rId19"/>
    <p:sldId id="290" r:id="rId20"/>
    <p:sldId id="292" r:id="rId21"/>
    <p:sldId id="270" r:id="rId22"/>
    <p:sldId id="271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1EE9C-67A3-98FD-CAF4-9BEBD62DA146}" name="Bruno Jose De Oliveira Sousa" initials="BD" userId="S::bjs0091@auburn.edu::3739e0f3-4f45-4bdf-aa02-a1f44540b1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9150" autoAdjust="0"/>
  </p:normalViewPr>
  <p:slideViewPr>
    <p:cSldViewPr snapToGrid="0">
      <p:cViewPr varScale="1">
        <p:scale>
          <a:sx n="73" d="100"/>
          <a:sy n="73" d="100"/>
        </p:scale>
        <p:origin x="101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4.png"/><Relationship Id="rId7" Type="http://schemas.openxmlformats.org/officeDocument/2006/relationships/image" Target="../media/image12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4.png"/><Relationship Id="rId7" Type="http://schemas.openxmlformats.org/officeDocument/2006/relationships/image" Target="../media/image12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71769-6B05-4793-8507-C0E21A3AA9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7A594-9CDC-43F2-9E87-B7EFFFF749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Surface flooding.</a:t>
          </a:r>
        </a:p>
      </dgm:t>
    </dgm:pt>
    <dgm:pt modelId="{2B94CBCA-9277-4E9B-B704-848A84C1FC73}" type="parTrans" cxnId="{DAF50264-AA65-4161-A5FD-B7BA2BC01692}">
      <dgm:prSet/>
      <dgm:spPr/>
      <dgm:t>
        <a:bodyPr/>
        <a:lstStyle/>
        <a:p>
          <a:endParaRPr lang="en-US"/>
        </a:p>
      </dgm:t>
    </dgm:pt>
    <dgm:pt modelId="{2F20D6D2-022D-46BB-9E84-5200DD8192EC}" type="sibTrans" cxnId="{DAF50264-AA65-4161-A5FD-B7BA2BC01692}">
      <dgm:prSet/>
      <dgm:spPr/>
      <dgm:t>
        <a:bodyPr/>
        <a:lstStyle/>
        <a:p>
          <a:endParaRPr lang="en-US"/>
        </a:p>
      </dgm:t>
    </dgm:pt>
    <dgm:pt modelId="{EF54F6C5-9490-4597-8F3C-9B5A9EAD75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High water tables may impact pavements*:</a:t>
          </a:r>
        </a:p>
      </dgm:t>
    </dgm:pt>
    <dgm:pt modelId="{5B873908-7865-4569-B638-A0B4B274DEDD}" type="parTrans" cxnId="{95587E28-67F5-434E-B0B4-0182FFB6371A}">
      <dgm:prSet/>
      <dgm:spPr/>
      <dgm:t>
        <a:bodyPr/>
        <a:lstStyle/>
        <a:p>
          <a:endParaRPr lang="en-US"/>
        </a:p>
      </dgm:t>
    </dgm:pt>
    <dgm:pt modelId="{009230CF-51B2-4F84-B463-FEACA5ACB8A5}" type="sibTrans" cxnId="{95587E28-67F5-434E-B0B4-0182FFB6371A}">
      <dgm:prSet/>
      <dgm:spPr/>
      <dgm:t>
        <a:bodyPr/>
        <a:lstStyle/>
        <a:p>
          <a:endParaRPr lang="en-US"/>
        </a:p>
      </dgm:t>
    </dgm:pt>
    <dgm:pt modelId="{ABC4173A-0E41-422C-924F-65888E277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Complex groundwater evaluations.</a:t>
          </a:r>
        </a:p>
      </dgm:t>
    </dgm:pt>
    <dgm:pt modelId="{3C988331-8FB4-4062-A891-C2668DC39E97}" type="sibTrans" cxnId="{6D1599C1-E2CA-4AC4-ABFB-8EE85215505F}">
      <dgm:prSet/>
      <dgm:spPr/>
      <dgm:t>
        <a:bodyPr/>
        <a:lstStyle/>
        <a:p>
          <a:endParaRPr lang="en-US"/>
        </a:p>
      </dgm:t>
    </dgm:pt>
    <dgm:pt modelId="{07D70D74-D34E-4FEC-ADE5-0ED11DB58A48}" type="parTrans" cxnId="{6D1599C1-E2CA-4AC4-ABFB-8EE85215505F}">
      <dgm:prSet/>
      <dgm:spPr/>
      <dgm:t>
        <a:bodyPr/>
        <a:lstStyle/>
        <a:p>
          <a:endParaRPr lang="en-US"/>
        </a:p>
      </dgm:t>
    </dgm:pt>
    <dgm:pt modelId="{BA3A3C33-86D6-4CBA-830D-010EAB41B3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Surface depression and holes.</a:t>
          </a:r>
        </a:p>
      </dgm:t>
    </dgm:pt>
    <dgm:pt modelId="{E9775C59-A587-4617-BC02-C085528DDE04}" type="parTrans" cxnId="{FD1C6FDA-F1EE-4624-8B5F-DC180A918822}">
      <dgm:prSet/>
      <dgm:spPr/>
      <dgm:t>
        <a:bodyPr/>
        <a:lstStyle/>
        <a:p>
          <a:endParaRPr lang="en-US"/>
        </a:p>
      </dgm:t>
    </dgm:pt>
    <dgm:pt modelId="{D14481B2-3CAF-4AAE-92C4-256257C44A39}" type="sibTrans" cxnId="{FD1C6FDA-F1EE-4624-8B5F-DC180A918822}">
      <dgm:prSet/>
      <dgm:spPr/>
      <dgm:t>
        <a:bodyPr/>
        <a:lstStyle/>
        <a:p>
          <a:endParaRPr lang="en-US"/>
        </a:p>
      </dgm:t>
    </dgm:pt>
    <dgm:pt modelId="{CAEFB595-84CB-46F7-A640-36D4E5B8FC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Disintegration.</a:t>
          </a:r>
        </a:p>
      </dgm:t>
    </dgm:pt>
    <dgm:pt modelId="{A6BD2646-F1C2-48E5-9A03-1CF8CAFF561F}" type="parTrans" cxnId="{9242537E-A07C-4A1A-810B-C2508D7578D1}">
      <dgm:prSet/>
      <dgm:spPr/>
      <dgm:t>
        <a:bodyPr/>
        <a:lstStyle/>
        <a:p>
          <a:endParaRPr lang="en-US"/>
        </a:p>
      </dgm:t>
    </dgm:pt>
    <dgm:pt modelId="{EB74692C-A6D1-4511-B817-21DBB59F77E4}" type="sibTrans" cxnId="{9242537E-A07C-4A1A-810B-C2508D7578D1}">
      <dgm:prSet/>
      <dgm:spPr/>
      <dgm:t>
        <a:bodyPr/>
        <a:lstStyle/>
        <a:p>
          <a:endParaRPr lang="en-US"/>
        </a:p>
      </dgm:t>
    </dgm:pt>
    <dgm:pt modelId="{12B67FB8-EA9A-4B5C-A77D-5B01F4767B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Increase compressive strain.</a:t>
          </a:r>
        </a:p>
      </dgm:t>
    </dgm:pt>
    <dgm:pt modelId="{5368B130-627E-4AF4-BE0A-99528505B759}" type="parTrans" cxnId="{B09EBB2C-7932-43B6-80EC-A886888F7DB5}">
      <dgm:prSet/>
      <dgm:spPr/>
      <dgm:t>
        <a:bodyPr/>
        <a:lstStyle/>
        <a:p>
          <a:endParaRPr lang="en-US"/>
        </a:p>
      </dgm:t>
    </dgm:pt>
    <dgm:pt modelId="{831D374D-DA93-47A5-A29D-D572ED41DDC1}" type="sibTrans" cxnId="{B09EBB2C-7932-43B6-80EC-A886888F7DB5}">
      <dgm:prSet/>
      <dgm:spPr/>
      <dgm:t>
        <a:bodyPr/>
        <a:lstStyle/>
        <a:p>
          <a:endParaRPr lang="en-US"/>
        </a:p>
      </dgm:t>
    </dgm:pt>
    <dgm:pt modelId="{A2EF89F4-4B48-40A4-8C7F-C6694A022DB0}" type="pres">
      <dgm:prSet presAssocID="{EB871769-6B05-4793-8507-C0E21A3AA918}" presName="root" presStyleCnt="0">
        <dgm:presLayoutVars>
          <dgm:dir/>
          <dgm:resizeHandles val="exact"/>
        </dgm:presLayoutVars>
      </dgm:prSet>
      <dgm:spPr/>
    </dgm:pt>
    <dgm:pt modelId="{044D5B98-5941-4A76-A0D0-3F193068A9DC}" type="pres">
      <dgm:prSet presAssocID="{4C47A594-9CDC-43F2-9E87-B7EFFFF749D0}" presName="compNode" presStyleCnt="0"/>
      <dgm:spPr/>
    </dgm:pt>
    <dgm:pt modelId="{0A3DA64A-D3A5-4208-B252-48BBCB232185}" type="pres">
      <dgm:prSet presAssocID="{4C47A594-9CDC-43F2-9E87-B7EFFFF749D0}" presName="bgRect" presStyleLbl="bgShp" presStyleIdx="0" presStyleCnt="3"/>
      <dgm:spPr/>
    </dgm:pt>
    <dgm:pt modelId="{C01895A8-4C15-4EF4-A461-777531821AE2}" type="pres">
      <dgm:prSet presAssocID="{4C47A594-9CDC-43F2-9E87-B7EFFFF749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CD39931E-4CFD-482E-BF9C-81682836C074}" type="pres">
      <dgm:prSet presAssocID="{4C47A594-9CDC-43F2-9E87-B7EFFFF749D0}" presName="spaceRect" presStyleCnt="0"/>
      <dgm:spPr/>
    </dgm:pt>
    <dgm:pt modelId="{1BFD097D-B34D-476E-8298-BB30C6D311A5}" type="pres">
      <dgm:prSet presAssocID="{4C47A594-9CDC-43F2-9E87-B7EFFFF749D0}" presName="parTx" presStyleLbl="revTx" presStyleIdx="0" presStyleCnt="4">
        <dgm:presLayoutVars>
          <dgm:chMax val="0"/>
          <dgm:chPref val="0"/>
        </dgm:presLayoutVars>
      </dgm:prSet>
      <dgm:spPr/>
    </dgm:pt>
    <dgm:pt modelId="{1DA66F74-2FFD-4FF6-B7C1-08666BE077B4}" type="pres">
      <dgm:prSet presAssocID="{2F20D6D2-022D-46BB-9E84-5200DD8192EC}" presName="sibTrans" presStyleCnt="0"/>
      <dgm:spPr/>
    </dgm:pt>
    <dgm:pt modelId="{BAB990D3-5ED3-45F8-AE99-5183D16ED1D0}" type="pres">
      <dgm:prSet presAssocID="{ABC4173A-0E41-422C-924F-65888E277178}" presName="compNode" presStyleCnt="0"/>
      <dgm:spPr/>
    </dgm:pt>
    <dgm:pt modelId="{6A1F9974-F246-4825-BF6D-4495FD599C30}" type="pres">
      <dgm:prSet presAssocID="{ABC4173A-0E41-422C-924F-65888E277178}" presName="bgRect" presStyleLbl="bgShp" presStyleIdx="1" presStyleCnt="3"/>
      <dgm:spPr/>
    </dgm:pt>
    <dgm:pt modelId="{BDE65CE7-6FEC-453A-BF3A-E980873C9160}" type="pres">
      <dgm:prSet presAssocID="{ABC4173A-0E41-422C-924F-65888E2771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3CB100A1-5906-4999-A27A-B6D27F171DB3}" type="pres">
      <dgm:prSet presAssocID="{ABC4173A-0E41-422C-924F-65888E277178}" presName="spaceRect" presStyleCnt="0"/>
      <dgm:spPr/>
    </dgm:pt>
    <dgm:pt modelId="{D1B7C9E4-4FEE-4CAA-963F-F61BAB32A9D4}" type="pres">
      <dgm:prSet presAssocID="{ABC4173A-0E41-422C-924F-65888E277178}" presName="parTx" presStyleLbl="revTx" presStyleIdx="1" presStyleCnt="4">
        <dgm:presLayoutVars>
          <dgm:chMax val="0"/>
          <dgm:chPref val="0"/>
        </dgm:presLayoutVars>
      </dgm:prSet>
      <dgm:spPr/>
    </dgm:pt>
    <dgm:pt modelId="{3778E02E-0B8B-47B1-AD5F-888CDD4E9023}" type="pres">
      <dgm:prSet presAssocID="{3C988331-8FB4-4062-A891-C2668DC39E97}" presName="sibTrans" presStyleCnt="0"/>
      <dgm:spPr/>
    </dgm:pt>
    <dgm:pt modelId="{49DB9186-91B5-4DEF-BEA6-A2779E76017A}" type="pres">
      <dgm:prSet presAssocID="{EF54F6C5-9490-4597-8F3C-9B5A9EAD7586}" presName="compNode" presStyleCnt="0"/>
      <dgm:spPr/>
    </dgm:pt>
    <dgm:pt modelId="{67C638E6-0374-44C6-84C9-E92F9393F809}" type="pres">
      <dgm:prSet presAssocID="{EF54F6C5-9490-4597-8F3C-9B5A9EAD7586}" presName="bgRect" presStyleLbl="bgShp" presStyleIdx="2" presStyleCnt="3" custScaleY="204007"/>
      <dgm:spPr/>
    </dgm:pt>
    <dgm:pt modelId="{DD338E1A-B0EC-4C86-A1F5-AEFD2F955878}" type="pres">
      <dgm:prSet presAssocID="{EF54F6C5-9490-4597-8F3C-9B5A9EAD75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6FF45172-88A1-441F-8238-24A5D99FABEF}" type="pres">
      <dgm:prSet presAssocID="{EF54F6C5-9490-4597-8F3C-9B5A9EAD7586}" presName="spaceRect" presStyleCnt="0"/>
      <dgm:spPr/>
    </dgm:pt>
    <dgm:pt modelId="{DC719491-6135-481C-8F46-9E6A09E6BE9C}" type="pres">
      <dgm:prSet presAssocID="{EF54F6C5-9490-4597-8F3C-9B5A9EAD7586}" presName="parTx" presStyleLbl="revTx" presStyleIdx="2" presStyleCnt="4" custLinFactNeighborX="-3927" custLinFactNeighborY="-192">
        <dgm:presLayoutVars>
          <dgm:chMax val="0"/>
          <dgm:chPref val="0"/>
        </dgm:presLayoutVars>
      </dgm:prSet>
      <dgm:spPr/>
    </dgm:pt>
    <dgm:pt modelId="{D314DCF8-6636-444D-8DE2-317322AC0762}" type="pres">
      <dgm:prSet presAssocID="{EF54F6C5-9490-4597-8F3C-9B5A9EAD7586}" presName="desTx" presStyleLbl="revTx" presStyleIdx="3" presStyleCnt="4" custScaleY="185636">
        <dgm:presLayoutVars/>
      </dgm:prSet>
      <dgm:spPr/>
    </dgm:pt>
  </dgm:ptLst>
  <dgm:cxnLst>
    <dgm:cxn modelId="{0CE77A03-50B4-4D29-950A-4456E862A460}" type="presOf" srcId="{ABC4173A-0E41-422C-924F-65888E277178}" destId="{D1B7C9E4-4FEE-4CAA-963F-F61BAB32A9D4}" srcOrd="0" destOrd="0" presId="urn:microsoft.com/office/officeart/2018/2/layout/IconVerticalSolidList"/>
    <dgm:cxn modelId="{95587E28-67F5-434E-B0B4-0182FFB6371A}" srcId="{EB871769-6B05-4793-8507-C0E21A3AA918}" destId="{EF54F6C5-9490-4597-8F3C-9B5A9EAD7586}" srcOrd="2" destOrd="0" parTransId="{5B873908-7865-4569-B638-A0B4B274DEDD}" sibTransId="{009230CF-51B2-4F84-B463-FEACA5ACB8A5}"/>
    <dgm:cxn modelId="{B09EBB2C-7932-43B6-80EC-A886888F7DB5}" srcId="{EF54F6C5-9490-4597-8F3C-9B5A9EAD7586}" destId="{12B67FB8-EA9A-4B5C-A77D-5B01F4767BE8}" srcOrd="0" destOrd="0" parTransId="{5368B130-627E-4AF4-BE0A-99528505B759}" sibTransId="{831D374D-DA93-47A5-A29D-D572ED41DDC1}"/>
    <dgm:cxn modelId="{DAF50264-AA65-4161-A5FD-B7BA2BC01692}" srcId="{EB871769-6B05-4793-8507-C0E21A3AA918}" destId="{4C47A594-9CDC-43F2-9E87-B7EFFFF749D0}" srcOrd="0" destOrd="0" parTransId="{2B94CBCA-9277-4E9B-B704-848A84C1FC73}" sibTransId="{2F20D6D2-022D-46BB-9E84-5200DD8192EC}"/>
    <dgm:cxn modelId="{DECC364B-7C7E-402E-A7C3-E135C1C0461E}" type="presOf" srcId="{12B67FB8-EA9A-4B5C-A77D-5B01F4767BE8}" destId="{D314DCF8-6636-444D-8DE2-317322AC0762}" srcOrd="0" destOrd="0" presId="urn:microsoft.com/office/officeart/2018/2/layout/IconVerticalSolidList"/>
    <dgm:cxn modelId="{1224A774-D63A-4FF4-AB34-DEA31C39758D}" type="presOf" srcId="{CAEFB595-84CB-46F7-A640-36D4E5B8FC86}" destId="{D314DCF8-6636-444D-8DE2-317322AC0762}" srcOrd="0" destOrd="2" presId="urn:microsoft.com/office/officeart/2018/2/layout/IconVerticalSolidList"/>
    <dgm:cxn modelId="{08B02579-8287-492F-90BB-D3068D0FD277}" type="presOf" srcId="{BA3A3C33-86D6-4CBA-830D-010EAB41B341}" destId="{D314DCF8-6636-444D-8DE2-317322AC0762}" srcOrd="0" destOrd="1" presId="urn:microsoft.com/office/officeart/2018/2/layout/IconVerticalSolidList"/>
    <dgm:cxn modelId="{9242537E-A07C-4A1A-810B-C2508D7578D1}" srcId="{EF54F6C5-9490-4597-8F3C-9B5A9EAD7586}" destId="{CAEFB595-84CB-46F7-A640-36D4E5B8FC86}" srcOrd="2" destOrd="0" parTransId="{A6BD2646-F1C2-48E5-9A03-1CF8CAFF561F}" sibTransId="{EB74692C-A6D1-4511-B817-21DBB59F77E4}"/>
    <dgm:cxn modelId="{6D1599C1-E2CA-4AC4-ABFB-8EE85215505F}" srcId="{EB871769-6B05-4793-8507-C0E21A3AA918}" destId="{ABC4173A-0E41-422C-924F-65888E277178}" srcOrd="1" destOrd="0" parTransId="{07D70D74-D34E-4FEC-ADE5-0ED11DB58A48}" sibTransId="{3C988331-8FB4-4062-A891-C2668DC39E97}"/>
    <dgm:cxn modelId="{51414CC4-2920-4A15-B9A5-01B384374065}" type="presOf" srcId="{EF54F6C5-9490-4597-8F3C-9B5A9EAD7586}" destId="{DC719491-6135-481C-8F46-9E6A09E6BE9C}" srcOrd="0" destOrd="0" presId="urn:microsoft.com/office/officeart/2018/2/layout/IconVerticalSolidList"/>
    <dgm:cxn modelId="{CC2E45C7-98B5-4DC7-8AB7-458D1DB54E20}" type="presOf" srcId="{EB871769-6B05-4793-8507-C0E21A3AA918}" destId="{A2EF89F4-4B48-40A4-8C7F-C6694A022DB0}" srcOrd="0" destOrd="0" presId="urn:microsoft.com/office/officeart/2018/2/layout/IconVerticalSolidList"/>
    <dgm:cxn modelId="{4CAE2ECF-C99A-4E0D-82E2-BDF4DABC16A3}" type="presOf" srcId="{4C47A594-9CDC-43F2-9E87-B7EFFFF749D0}" destId="{1BFD097D-B34D-476E-8298-BB30C6D311A5}" srcOrd="0" destOrd="0" presId="urn:microsoft.com/office/officeart/2018/2/layout/IconVerticalSolidList"/>
    <dgm:cxn modelId="{FD1C6FDA-F1EE-4624-8B5F-DC180A918822}" srcId="{EF54F6C5-9490-4597-8F3C-9B5A9EAD7586}" destId="{BA3A3C33-86D6-4CBA-830D-010EAB41B341}" srcOrd="1" destOrd="0" parTransId="{E9775C59-A587-4617-BC02-C085528DDE04}" sibTransId="{D14481B2-3CAF-4AAE-92C4-256257C44A39}"/>
    <dgm:cxn modelId="{D802C402-FFA7-480E-A5D4-FC7765411256}" type="presParOf" srcId="{A2EF89F4-4B48-40A4-8C7F-C6694A022DB0}" destId="{044D5B98-5941-4A76-A0D0-3F193068A9DC}" srcOrd="0" destOrd="0" presId="urn:microsoft.com/office/officeart/2018/2/layout/IconVerticalSolidList"/>
    <dgm:cxn modelId="{FD4FD1AB-ECC8-418A-AEF1-9441270E6DE1}" type="presParOf" srcId="{044D5B98-5941-4A76-A0D0-3F193068A9DC}" destId="{0A3DA64A-D3A5-4208-B252-48BBCB232185}" srcOrd="0" destOrd="0" presId="urn:microsoft.com/office/officeart/2018/2/layout/IconVerticalSolidList"/>
    <dgm:cxn modelId="{FE4113FF-5909-4524-8E54-9697B16D1373}" type="presParOf" srcId="{044D5B98-5941-4A76-A0D0-3F193068A9DC}" destId="{C01895A8-4C15-4EF4-A461-777531821AE2}" srcOrd="1" destOrd="0" presId="urn:microsoft.com/office/officeart/2018/2/layout/IconVerticalSolidList"/>
    <dgm:cxn modelId="{957BB04C-8074-41C9-A59B-C686D87A7EEB}" type="presParOf" srcId="{044D5B98-5941-4A76-A0D0-3F193068A9DC}" destId="{CD39931E-4CFD-482E-BF9C-81682836C074}" srcOrd="2" destOrd="0" presId="urn:microsoft.com/office/officeart/2018/2/layout/IconVerticalSolidList"/>
    <dgm:cxn modelId="{E435F4EE-74E0-464C-96F7-68EC54AEA9A7}" type="presParOf" srcId="{044D5B98-5941-4A76-A0D0-3F193068A9DC}" destId="{1BFD097D-B34D-476E-8298-BB30C6D311A5}" srcOrd="3" destOrd="0" presId="urn:microsoft.com/office/officeart/2018/2/layout/IconVerticalSolidList"/>
    <dgm:cxn modelId="{5042ABD4-8CBE-4B8F-A771-38207C4C70B9}" type="presParOf" srcId="{A2EF89F4-4B48-40A4-8C7F-C6694A022DB0}" destId="{1DA66F74-2FFD-4FF6-B7C1-08666BE077B4}" srcOrd="1" destOrd="0" presId="urn:microsoft.com/office/officeart/2018/2/layout/IconVerticalSolidList"/>
    <dgm:cxn modelId="{A83F3400-B382-4227-A02D-EE1E2BBD8AB9}" type="presParOf" srcId="{A2EF89F4-4B48-40A4-8C7F-C6694A022DB0}" destId="{BAB990D3-5ED3-45F8-AE99-5183D16ED1D0}" srcOrd="2" destOrd="0" presId="urn:microsoft.com/office/officeart/2018/2/layout/IconVerticalSolidList"/>
    <dgm:cxn modelId="{335A39E8-D5F3-493B-94BF-4F4A677F3BF0}" type="presParOf" srcId="{BAB990D3-5ED3-45F8-AE99-5183D16ED1D0}" destId="{6A1F9974-F246-4825-BF6D-4495FD599C30}" srcOrd="0" destOrd="0" presId="urn:microsoft.com/office/officeart/2018/2/layout/IconVerticalSolidList"/>
    <dgm:cxn modelId="{7A536170-9791-4F45-82E7-BBE92EE05FC6}" type="presParOf" srcId="{BAB990D3-5ED3-45F8-AE99-5183D16ED1D0}" destId="{BDE65CE7-6FEC-453A-BF3A-E980873C9160}" srcOrd="1" destOrd="0" presId="urn:microsoft.com/office/officeart/2018/2/layout/IconVerticalSolidList"/>
    <dgm:cxn modelId="{BDE58900-E434-4142-83F3-4234A5FC41CA}" type="presParOf" srcId="{BAB990D3-5ED3-45F8-AE99-5183D16ED1D0}" destId="{3CB100A1-5906-4999-A27A-B6D27F171DB3}" srcOrd="2" destOrd="0" presId="urn:microsoft.com/office/officeart/2018/2/layout/IconVerticalSolidList"/>
    <dgm:cxn modelId="{64A7AF30-78EE-48DD-8CF2-4FD044CA0BDB}" type="presParOf" srcId="{BAB990D3-5ED3-45F8-AE99-5183D16ED1D0}" destId="{D1B7C9E4-4FEE-4CAA-963F-F61BAB32A9D4}" srcOrd="3" destOrd="0" presId="urn:microsoft.com/office/officeart/2018/2/layout/IconVerticalSolidList"/>
    <dgm:cxn modelId="{0AE0C5C0-8211-4050-A79B-101F96AD9D5E}" type="presParOf" srcId="{A2EF89F4-4B48-40A4-8C7F-C6694A022DB0}" destId="{3778E02E-0B8B-47B1-AD5F-888CDD4E9023}" srcOrd="3" destOrd="0" presId="urn:microsoft.com/office/officeart/2018/2/layout/IconVerticalSolidList"/>
    <dgm:cxn modelId="{AF16500F-A60A-4F78-986F-9E711F205960}" type="presParOf" srcId="{A2EF89F4-4B48-40A4-8C7F-C6694A022DB0}" destId="{49DB9186-91B5-4DEF-BEA6-A2779E76017A}" srcOrd="4" destOrd="0" presId="urn:microsoft.com/office/officeart/2018/2/layout/IconVerticalSolidList"/>
    <dgm:cxn modelId="{C2861FA1-8C2F-4471-A986-C6DFBC7D3C21}" type="presParOf" srcId="{49DB9186-91B5-4DEF-BEA6-A2779E76017A}" destId="{67C638E6-0374-44C6-84C9-E92F9393F809}" srcOrd="0" destOrd="0" presId="urn:microsoft.com/office/officeart/2018/2/layout/IconVerticalSolidList"/>
    <dgm:cxn modelId="{4E11E973-50D3-4FDC-8660-938D8190417C}" type="presParOf" srcId="{49DB9186-91B5-4DEF-BEA6-A2779E76017A}" destId="{DD338E1A-B0EC-4C86-A1F5-AEFD2F955878}" srcOrd="1" destOrd="0" presId="urn:microsoft.com/office/officeart/2018/2/layout/IconVerticalSolidList"/>
    <dgm:cxn modelId="{CED2FD98-2944-46FB-87C2-E827B8E50A76}" type="presParOf" srcId="{49DB9186-91B5-4DEF-BEA6-A2779E76017A}" destId="{6FF45172-88A1-441F-8238-24A5D99FABEF}" srcOrd="2" destOrd="0" presId="urn:microsoft.com/office/officeart/2018/2/layout/IconVerticalSolidList"/>
    <dgm:cxn modelId="{9141EC4E-89D3-4BC6-88F3-25C261870F89}" type="presParOf" srcId="{49DB9186-91B5-4DEF-BEA6-A2779E76017A}" destId="{DC719491-6135-481C-8F46-9E6A09E6BE9C}" srcOrd="3" destOrd="0" presId="urn:microsoft.com/office/officeart/2018/2/layout/IconVerticalSolidList"/>
    <dgm:cxn modelId="{04E51EB1-1889-4448-A46E-886100F432C4}" type="presParOf" srcId="{49DB9186-91B5-4DEF-BEA6-A2779E76017A}" destId="{D314DCF8-6636-444D-8DE2-317322AC076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C3D6C-DA35-44B6-999A-F1E0528A01C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96B0660-C774-4BD0-ABDC-501E16F1B6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3 groundwater monitoring wells</a:t>
          </a:r>
        </a:p>
      </dgm:t>
    </dgm:pt>
    <dgm:pt modelId="{C489F012-0B4C-4B28-A9EF-3F1869600F00}" type="parTrans" cxnId="{3D010775-453D-481F-85C0-235EDE409B98}">
      <dgm:prSet/>
      <dgm:spPr/>
      <dgm:t>
        <a:bodyPr/>
        <a:lstStyle/>
        <a:p>
          <a:endParaRPr lang="en-US"/>
        </a:p>
      </dgm:t>
    </dgm:pt>
    <dgm:pt modelId="{672737BF-0B17-4A75-BB6B-070D6B46DF00}" type="sibTrans" cxnId="{3D010775-453D-481F-85C0-235EDE409B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E839F4-3F64-493D-92EF-E84DB1B87E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15 min Groundwater levels</a:t>
          </a:r>
        </a:p>
      </dgm:t>
    </dgm:pt>
    <dgm:pt modelId="{B2E64A4E-BFB8-4E66-B66F-62C33FE654A1}" type="parTrans" cxnId="{D2161BA9-8513-40BE-9403-9C74CA187CF2}">
      <dgm:prSet/>
      <dgm:spPr/>
      <dgm:t>
        <a:bodyPr/>
        <a:lstStyle/>
        <a:p>
          <a:endParaRPr lang="en-US"/>
        </a:p>
      </dgm:t>
    </dgm:pt>
    <dgm:pt modelId="{DF9A08F4-E439-4EAE-A826-C99A88B57377}" type="sibTrans" cxnId="{D2161BA9-8513-40BE-9403-9C74CA187C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B2B500-6F32-47D5-A801-112812DABF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HOBO water level loggers</a:t>
          </a:r>
        </a:p>
      </dgm:t>
    </dgm:pt>
    <dgm:pt modelId="{1DD37345-153F-4634-AD4B-8C1D11655162}" type="parTrans" cxnId="{01768ACC-B684-458D-B1A6-F59505BFFB12}">
      <dgm:prSet/>
      <dgm:spPr/>
      <dgm:t>
        <a:bodyPr/>
        <a:lstStyle/>
        <a:p>
          <a:endParaRPr lang="en-US"/>
        </a:p>
      </dgm:t>
    </dgm:pt>
    <dgm:pt modelId="{6AF1308C-BFFE-4EB0-BCC1-E623A4F1EB28}" type="sibTrans" cxnId="{01768ACC-B684-458D-B1A6-F59505BFFB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2EF38B-C674-4AE9-B5A5-3289E1E463C1}" type="pres">
      <dgm:prSet presAssocID="{E58C3D6C-DA35-44B6-999A-F1E0528A01CA}" presName="root" presStyleCnt="0">
        <dgm:presLayoutVars>
          <dgm:dir/>
          <dgm:resizeHandles val="exact"/>
        </dgm:presLayoutVars>
      </dgm:prSet>
      <dgm:spPr/>
    </dgm:pt>
    <dgm:pt modelId="{27078B97-826B-4DEB-91A3-95CCBFEF7475}" type="pres">
      <dgm:prSet presAssocID="{E58C3D6C-DA35-44B6-999A-F1E0528A01CA}" presName="container" presStyleCnt="0">
        <dgm:presLayoutVars>
          <dgm:dir/>
          <dgm:resizeHandles val="exact"/>
        </dgm:presLayoutVars>
      </dgm:prSet>
      <dgm:spPr/>
    </dgm:pt>
    <dgm:pt modelId="{5B632611-6899-4036-B726-51E2B5413BF1}" type="pres">
      <dgm:prSet presAssocID="{996B0660-C774-4BD0-ABDC-501E16F1B660}" presName="compNode" presStyleCnt="0"/>
      <dgm:spPr/>
    </dgm:pt>
    <dgm:pt modelId="{CDC8066C-AE04-409F-A82D-E6E0C107B836}" type="pres">
      <dgm:prSet presAssocID="{996B0660-C774-4BD0-ABDC-501E16F1B660}" presName="iconBgRect" presStyleLbl="bgShp" presStyleIdx="0" presStyleCnt="3"/>
      <dgm:spPr/>
    </dgm:pt>
    <dgm:pt modelId="{35D45389-61C3-4D75-B7E3-1557C94614E0}" type="pres">
      <dgm:prSet presAssocID="{996B0660-C774-4BD0-ABDC-501E16F1B6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 Hydrant with solid fill"/>
        </a:ext>
      </dgm:extLst>
    </dgm:pt>
    <dgm:pt modelId="{27A9B267-AE38-4660-9971-913641E28916}" type="pres">
      <dgm:prSet presAssocID="{996B0660-C774-4BD0-ABDC-501E16F1B660}" presName="spaceRect" presStyleCnt="0"/>
      <dgm:spPr/>
    </dgm:pt>
    <dgm:pt modelId="{185BD8BA-C8A5-43E2-81C4-F129036E5D1B}" type="pres">
      <dgm:prSet presAssocID="{996B0660-C774-4BD0-ABDC-501E16F1B660}" presName="textRect" presStyleLbl="revTx" presStyleIdx="0" presStyleCnt="3" custScaleY="122066">
        <dgm:presLayoutVars>
          <dgm:chMax val="1"/>
          <dgm:chPref val="1"/>
        </dgm:presLayoutVars>
      </dgm:prSet>
      <dgm:spPr/>
    </dgm:pt>
    <dgm:pt modelId="{4BAC0E10-AC36-4583-821E-97249DD48D44}" type="pres">
      <dgm:prSet presAssocID="{672737BF-0B17-4A75-BB6B-070D6B46DF00}" presName="sibTrans" presStyleLbl="sibTrans2D1" presStyleIdx="0" presStyleCnt="0"/>
      <dgm:spPr/>
    </dgm:pt>
    <dgm:pt modelId="{4555FCF9-BB8A-4BAF-B89C-8E72CA820982}" type="pres">
      <dgm:prSet presAssocID="{0CE839F4-3F64-493D-92EF-E84DB1B87E3E}" presName="compNode" presStyleCnt="0"/>
      <dgm:spPr/>
    </dgm:pt>
    <dgm:pt modelId="{08FB1F38-C00B-4D3B-BAE6-865A78D40A56}" type="pres">
      <dgm:prSet presAssocID="{0CE839F4-3F64-493D-92EF-E84DB1B87E3E}" presName="iconBgRect" presStyleLbl="bgShp" presStyleIdx="1" presStyleCnt="3"/>
      <dgm:spPr/>
    </dgm:pt>
    <dgm:pt modelId="{C5CD9368-B0E3-46D1-A3C2-AA404813EF21}" type="pres">
      <dgm:prSet presAssocID="{0CE839F4-3F64-493D-92EF-E84DB1B87E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30% with solid fill"/>
        </a:ext>
      </dgm:extLst>
    </dgm:pt>
    <dgm:pt modelId="{DD1BBC24-878E-40E8-A8F4-603F08250EB5}" type="pres">
      <dgm:prSet presAssocID="{0CE839F4-3F64-493D-92EF-E84DB1B87E3E}" presName="spaceRect" presStyleCnt="0"/>
      <dgm:spPr/>
    </dgm:pt>
    <dgm:pt modelId="{E927C12D-A435-4149-AA56-B1AC3E2DE029}" type="pres">
      <dgm:prSet presAssocID="{0CE839F4-3F64-493D-92EF-E84DB1B87E3E}" presName="textRect" presStyleLbl="revTx" presStyleIdx="1" presStyleCnt="3" custScaleY="129377">
        <dgm:presLayoutVars>
          <dgm:chMax val="1"/>
          <dgm:chPref val="1"/>
        </dgm:presLayoutVars>
      </dgm:prSet>
      <dgm:spPr/>
    </dgm:pt>
    <dgm:pt modelId="{8759FBBF-667E-4032-AB43-83104887F702}" type="pres">
      <dgm:prSet presAssocID="{DF9A08F4-E439-4EAE-A826-C99A88B57377}" presName="sibTrans" presStyleLbl="sibTrans2D1" presStyleIdx="0" presStyleCnt="0"/>
      <dgm:spPr/>
    </dgm:pt>
    <dgm:pt modelId="{E86F3AED-9EFF-4EC1-8E98-07AA1D27A43E}" type="pres">
      <dgm:prSet presAssocID="{69B2B500-6F32-47D5-A801-112812DABF21}" presName="compNode" presStyleCnt="0"/>
      <dgm:spPr/>
    </dgm:pt>
    <dgm:pt modelId="{C9B73442-AE48-4609-8DFD-D2965C91951A}" type="pres">
      <dgm:prSet presAssocID="{69B2B500-6F32-47D5-A801-112812DABF21}" presName="iconBgRect" presStyleLbl="bgShp" presStyleIdx="2" presStyleCnt="3"/>
      <dgm:spPr/>
    </dgm:pt>
    <dgm:pt modelId="{B588BC4B-F5A6-4D24-88D5-3464E1C1708F}" type="pres">
      <dgm:prSet presAssocID="{69B2B500-6F32-47D5-A801-112812DABF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 with solid fill"/>
        </a:ext>
      </dgm:extLst>
    </dgm:pt>
    <dgm:pt modelId="{A2108DAB-C0F3-4ECA-AE45-064B9D718EAB}" type="pres">
      <dgm:prSet presAssocID="{69B2B500-6F32-47D5-A801-112812DABF21}" presName="spaceRect" presStyleCnt="0"/>
      <dgm:spPr/>
    </dgm:pt>
    <dgm:pt modelId="{1CFA8F44-9CCE-4625-A90F-745C5203000D}" type="pres">
      <dgm:prSet presAssocID="{69B2B500-6F32-47D5-A801-112812DABF2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9350921-7F15-4CCA-BA21-7F3548A8D35D}" type="presOf" srcId="{672737BF-0B17-4A75-BB6B-070D6B46DF00}" destId="{4BAC0E10-AC36-4583-821E-97249DD48D44}" srcOrd="0" destOrd="0" presId="urn:microsoft.com/office/officeart/2018/2/layout/IconCircleList"/>
    <dgm:cxn modelId="{9B2A6469-AD04-4890-BF21-4F77F64EE511}" type="presOf" srcId="{0CE839F4-3F64-493D-92EF-E84DB1B87E3E}" destId="{E927C12D-A435-4149-AA56-B1AC3E2DE029}" srcOrd="0" destOrd="0" presId="urn:microsoft.com/office/officeart/2018/2/layout/IconCircleList"/>
    <dgm:cxn modelId="{3D010775-453D-481F-85C0-235EDE409B98}" srcId="{E58C3D6C-DA35-44B6-999A-F1E0528A01CA}" destId="{996B0660-C774-4BD0-ABDC-501E16F1B660}" srcOrd="0" destOrd="0" parTransId="{C489F012-0B4C-4B28-A9EF-3F1869600F00}" sibTransId="{672737BF-0B17-4A75-BB6B-070D6B46DF00}"/>
    <dgm:cxn modelId="{D2161BA9-8513-40BE-9403-9C74CA187CF2}" srcId="{E58C3D6C-DA35-44B6-999A-F1E0528A01CA}" destId="{0CE839F4-3F64-493D-92EF-E84DB1B87E3E}" srcOrd="1" destOrd="0" parTransId="{B2E64A4E-BFB8-4E66-B66F-62C33FE654A1}" sibTransId="{DF9A08F4-E439-4EAE-A826-C99A88B57377}"/>
    <dgm:cxn modelId="{AB44F3AA-2D53-41AC-B8FB-85E6BE31A67B}" type="presOf" srcId="{69B2B500-6F32-47D5-A801-112812DABF21}" destId="{1CFA8F44-9CCE-4625-A90F-745C5203000D}" srcOrd="0" destOrd="0" presId="urn:microsoft.com/office/officeart/2018/2/layout/IconCircleList"/>
    <dgm:cxn modelId="{6AEB4DC1-1E9C-4ECF-B0BE-472B182EE83F}" type="presOf" srcId="{DF9A08F4-E439-4EAE-A826-C99A88B57377}" destId="{8759FBBF-667E-4032-AB43-83104887F702}" srcOrd="0" destOrd="0" presId="urn:microsoft.com/office/officeart/2018/2/layout/IconCircleList"/>
    <dgm:cxn modelId="{01768ACC-B684-458D-B1A6-F59505BFFB12}" srcId="{E58C3D6C-DA35-44B6-999A-F1E0528A01CA}" destId="{69B2B500-6F32-47D5-A801-112812DABF21}" srcOrd="2" destOrd="0" parTransId="{1DD37345-153F-4634-AD4B-8C1D11655162}" sibTransId="{6AF1308C-BFFE-4EB0-BCC1-E623A4F1EB28}"/>
    <dgm:cxn modelId="{3B3D30D5-02EC-4072-805A-5E56A24FBD02}" type="presOf" srcId="{996B0660-C774-4BD0-ABDC-501E16F1B660}" destId="{185BD8BA-C8A5-43E2-81C4-F129036E5D1B}" srcOrd="0" destOrd="0" presId="urn:microsoft.com/office/officeart/2018/2/layout/IconCircleList"/>
    <dgm:cxn modelId="{F028E9F9-1BF0-4D59-9A5A-2F7CE7B85526}" type="presOf" srcId="{E58C3D6C-DA35-44B6-999A-F1E0528A01CA}" destId="{5C2EF38B-C674-4AE9-B5A5-3289E1E463C1}" srcOrd="0" destOrd="0" presId="urn:microsoft.com/office/officeart/2018/2/layout/IconCircleList"/>
    <dgm:cxn modelId="{98E2A2E3-1EC2-4A4D-A1EF-B70E08CA9AC7}" type="presParOf" srcId="{5C2EF38B-C674-4AE9-B5A5-3289E1E463C1}" destId="{27078B97-826B-4DEB-91A3-95CCBFEF7475}" srcOrd="0" destOrd="0" presId="urn:microsoft.com/office/officeart/2018/2/layout/IconCircleList"/>
    <dgm:cxn modelId="{5CD1358B-9BE4-43D9-9A7F-3498BFC8B2CF}" type="presParOf" srcId="{27078B97-826B-4DEB-91A3-95CCBFEF7475}" destId="{5B632611-6899-4036-B726-51E2B5413BF1}" srcOrd="0" destOrd="0" presId="urn:microsoft.com/office/officeart/2018/2/layout/IconCircleList"/>
    <dgm:cxn modelId="{B348F77C-9964-4992-A3A0-684D256C62A4}" type="presParOf" srcId="{5B632611-6899-4036-B726-51E2B5413BF1}" destId="{CDC8066C-AE04-409F-A82D-E6E0C107B836}" srcOrd="0" destOrd="0" presId="urn:microsoft.com/office/officeart/2018/2/layout/IconCircleList"/>
    <dgm:cxn modelId="{AA08C4E2-9053-45D7-A5AB-1BD9C60A296F}" type="presParOf" srcId="{5B632611-6899-4036-B726-51E2B5413BF1}" destId="{35D45389-61C3-4D75-B7E3-1557C94614E0}" srcOrd="1" destOrd="0" presId="urn:microsoft.com/office/officeart/2018/2/layout/IconCircleList"/>
    <dgm:cxn modelId="{ABC30731-2085-43CD-AC98-6A3393D32B98}" type="presParOf" srcId="{5B632611-6899-4036-B726-51E2B5413BF1}" destId="{27A9B267-AE38-4660-9971-913641E28916}" srcOrd="2" destOrd="0" presId="urn:microsoft.com/office/officeart/2018/2/layout/IconCircleList"/>
    <dgm:cxn modelId="{AAF635EE-C87C-4036-AEBD-619287CDD1FF}" type="presParOf" srcId="{5B632611-6899-4036-B726-51E2B5413BF1}" destId="{185BD8BA-C8A5-43E2-81C4-F129036E5D1B}" srcOrd="3" destOrd="0" presId="urn:microsoft.com/office/officeart/2018/2/layout/IconCircleList"/>
    <dgm:cxn modelId="{8179C061-1233-4E26-8568-76A1FCBBEE7E}" type="presParOf" srcId="{27078B97-826B-4DEB-91A3-95CCBFEF7475}" destId="{4BAC0E10-AC36-4583-821E-97249DD48D44}" srcOrd="1" destOrd="0" presId="urn:microsoft.com/office/officeart/2018/2/layout/IconCircleList"/>
    <dgm:cxn modelId="{2A89A2EB-4EDF-41C1-B530-9D230D7A6853}" type="presParOf" srcId="{27078B97-826B-4DEB-91A3-95CCBFEF7475}" destId="{4555FCF9-BB8A-4BAF-B89C-8E72CA820982}" srcOrd="2" destOrd="0" presId="urn:microsoft.com/office/officeart/2018/2/layout/IconCircleList"/>
    <dgm:cxn modelId="{019E9847-A3F0-4A03-AE2E-56040FCB1F7A}" type="presParOf" srcId="{4555FCF9-BB8A-4BAF-B89C-8E72CA820982}" destId="{08FB1F38-C00B-4D3B-BAE6-865A78D40A56}" srcOrd="0" destOrd="0" presId="urn:microsoft.com/office/officeart/2018/2/layout/IconCircleList"/>
    <dgm:cxn modelId="{BD5FBAC4-DA93-4257-8704-B13F6828DF20}" type="presParOf" srcId="{4555FCF9-BB8A-4BAF-B89C-8E72CA820982}" destId="{C5CD9368-B0E3-46D1-A3C2-AA404813EF21}" srcOrd="1" destOrd="0" presId="urn:microsoft.com/office/officeart/2018/2/layout/IconCircleList"/>
    <dgm:cxn modelId="{835DCFC3-9221-4859-B519-89BB284CEA9A}" type="presParOf" srcId="{4555FCF9-BB8A-4BAF-B89C-8E72CA820982}" destId="{DD1BBC24-878E-40E8-A8F4-603F08250EB5}" srcOrd="2" destOrd="0" presId="urn:microsoft.com/office/officeart/2018/2/layout/IconCircleList"/>
    <dgm:cxn modelId="{4E011CB8-8E4D-4B20-BA09-9B005EE7843A}" type="presParOf" srcId="{4555FCF9-BB8A-4BAF-B89C-8E72CA820982}" destId="{E927C12D-A435-4149-AA56-B1AC3E2DE029}" srcOrd="3" destOrd="0" presId="urn:microsoft.com/office/officeart/2018/2/layout/IconCircleList"/>
    <dgm:cxn modelId="{50DDDDDB-82CA-4E9E-9660-F760F76DFF82}" type="presParOf" srcId="{27078B97-826B-4DEB-91A3-95CCBFEF7475}" destId="{8759FBBF-667E-4032-AB43-83104887F702}" srcOrd="3" destOrd="0" presId="urn:microsoft.com/office/officeart/2018/2/layout/IconCircleList"/>
    <dgm:cxn modelId="{BFB83E50-9F72-4B32-BC46-E2460FF5BFA1}" type="presParOf" srcId="{27078B97-826B-4DEB-91A3-95CCBFEF7475}" destId="{E86F3AED-9EFF-4EC1-8E98-07AA1D27A43E}" srcOrd="4" destOrd="0" presId="urn:microsoft.com/office/officeart/2018/2/layout/IconCircleList"/>
    <dgm:cxn modelId="{EB46EAD0-1672-4DE7-90F1-854B8D7DF24B}" type="presParOf" srcId="{E86F3AED-9EFF-4EC1-8E98-07AA1D27A43E}" destId="{C9B73442-AE48-4609-8DFD-D2965C91951A}" srcOrd="0" destOrd="0" presId="urn:microsoft.com/office/officeart/2018/2/layout/IconCircleList"/>
    <dgm:cxn modelId="{9AED4B89-31AF-444F-BA2F-619D21B36F33}" type="presParOf" srcId="{E86F3AED-9EFF-4EC1-8E98-07AA1D27A43E}" destId="{B588BC4B-F5A6-4D24-88D5-3464E1C1708F}" srcOrd="1" destOrd="0" presId="urn:microsoft.com/office/officeart/2018/2/layout/IconCircleList"/>
    <dgm:cxn modelId="{7743DE9F-A96A-4C79-8C48-199E8BC8518D}" type="presParOf" srcId="{E86F3AED-9EFF-4EC1-8E98-07AA1D27A43E}" destId="{A2108DAB-C0F3-4ECA-AE45-064B9D718EAB}" srcOrd="2" destOrd="0" presId="urn:microsoft.com/office/officeart/2018/2/layout/IconCircleList"/>
    <dgm:cxn modelId="{77E2BD6A-FB9A-4C65-BFB7-F73EEB19C94D}" type="presParOf" srcId="{E86F3AED-9EFF-4EC1-8E98-07AA1D27A43E}" destId="{1CFA8F44-9CCE-4625-A90F-745C5203000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BED7C-7D0E-42E1-B190-58D0E870F1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6E28B-7913-4A1E-9CAE-6C96B6EF3A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Hydraulic Conductivity </a:t>
          </a:r>
        </a:p>
        <a:p>
          <a:pPr>
            <a:lnSpc>
              <a:spcPct val="100000"/>
            </a:lnSpc>
          </a:pPr>
          <a:r>
            <a:rPr lang="en-US" sz="2800" dirty="0"/>
            <a:t>Evapotranspiration</a:t>
          </a:r>
        </a:p>
      </dgm:t>
    </dgm:pt>
    <dgm:pt modelId="{312013B1-9A45-4732-9E96-B5537F0EE04E}" type="parTrans" cxnId="{EBD1ED0A-6A20-4160-AFA8-11678E37A0A2}">
      <dgm:prSet/>
      <dgm:spPr/>
      <dgm:t>
        <a:bodyPr/>
        <a:lstStyle/>
        <a:p>
          <a:endParaRPr lang="en-US"/>
        </a:p>
      </dgm:t>
    </dgm:pt>
    <dgm:pt modelId="{C0861C16-7162-46F2-8E6D-ABEBF0CC40D5}" type="sibTrans" cxnId="{EBD1ED0A-6A20-4160-AFA8-11678E37A0A2}">
      <dgm:prSet/>
      <dgm:spPr/>
      <dgm:t>
        <a:bodyPr/>
        <a:lstStyle/>
        <a:p>
          <a:endParaRPr lang="en-US"/>
        </a:p>
      </dgm:t>
    </dgm:pt>
    <dgm:pt modelId="{6EED7138-9605-4305-A258-F21E3C5B6A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/>
            <a:t>AL-180 groundwater resilience index</a:t>
          </a:r>
        </a:p>
      </dgm:t>
    </dgm:pt>
    <dgm:pt modelId="{BA24445E-B1FA-4402-AE3D-AE69004AAE41}" type="parTrans" cxnId="{C136F4B9-A8B8-4EC4-B9BD-6EC4D00A24F1}">
      <dgm:prSet/>
      <dgm:spPr/>
      <dgm:t>
        <a:bodyPr/>
        <a:lstStyle/>
        <a:p>
          <a:endParaRPr lang="en-US"/>
        </a:p>
      </dgm:t>
    </dgm:pt>
    <dgm:pt modelId="{7ACDC39A-95E0-44C9-B999-3DE6719DE0A2}" type="sibTrans" cxnId="{C136F4B9-A8B8-4EC4-B9BD-6EC4D00A24F1}">
      <dgm:prSet/>
      <dgm:spPr/>
      <dgm:t>
        <a:bodyPr/>
        <a:lstStyle/>
        <a:p>
          <a:endParaRPr lang="en-US"/>
        </a:p>
      </dgm:t>
    </dgm:pt>
    <dgm:pt modelId="{78CD579B-7A28-4C1F-B7AA-62830D8D6C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Improve Static Level</a:t>
          </a:r>
        </a:p>
      </dgm:t>
    </dgm:pt>
    <dgm:pt modelId="{CB5F47C4-08F9-4421-B45C-302373C26298}" type="parTrans" cxnId="{C533FA6D-3697-4F10-849C-FD58E1F38166}">
      <dgm:prSet/>
      <dgm:spPr/>
      <dgm:t>
        <a:bodyPr/>
        <a:lstStyle/>
        <a:p>
          <a:endParaRPr lang="en-US"/>
        </a:p>
      </dgm:t>
    </dgm:pt>
    <dgm:pt modelId="{F9DC4B2A-23C4-4AA6-A2E5-C4CA1DF62D89}" type="sibTrans" cxnId="{C533FA6D-3697-4F10-849C-FD58E1F38166}">
      <dgm:prSet/>
      <dgm:spPr/>
      <dgm:t>
        <a:bodyPr/>
        <a:lstStyle/>
        <a:p>
          <a:endParaRPr lang="en-US"/>
        </a:p>
      </dgm:t>
    </dgm:pt>
    <dgm:pt modelId="{43071840-7FAE-4732-8BF9-5B0166BB7D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Expand results</a:t>
          </a:r>
          <a:endParaRPr lang="en-US" sz="2800" dirty="0"/>
        </a:p>
      </dgm:t>
    </dgm:pt>
    <dgm:pt modelId="{C2CFA224-83B3-4BF2-934E-5B9C844781E5}" type="parTrans" cxnId="{F16D351F-52D5-4FC5-B225-D6641E7FA39F}">
      <dgm:prSet/>
      <dgm:spPr/>
      <dgm:t>
        <a:bodyPr/>
        <a:lstStyle/>
        <a:p>
          <a:endParaRPr lang="en-US"/>
        </a:p>
      </dgm:t>
    </dgm:pt>
    <dgm:pt modelId="{1ADF879F-5503-4F29-AAC2-A8F4D85576F8}" type="sibTrans" cxnId="{F16D351F-52D5-4FC5-B225-D6641E7FA39F}">
      <dgm:prSet/>
      <dgm:spPr/>
      <dgm:t>
        <a:bodyPr/>
        <a:lstStyle/>
        <a:p>
          <a:endParaRPr lang="en-US"/>
        </a:p>
      </dgm:t>
    </dgm:pt>
    <dgm:pt modelId="{EA0CDE0F-C6BC-43E5-B159-8F23D62DE202}" type="pres">
      <dgm:prSet presAssocID="{14ABED7C-7D0E-42E1-B190-58D0E870F1B9}" presName="root" presStyleCnt="0">
        <dgm:presLayoutVars>
          <dgm:dir/>
          <dgm:resizeHandles val="exact"/>
        </dgm:presLayoutVars>
      </dgm:prSet>
      <dgm:spPr/>
    </dgm:pt>
    <dgm:pt modelId="{3CE23DF0-BCDF-42C4-A933-3B89D1DEF672}" type="pres">
      <dgm:prSet presAssocID="{E586E28B-7913-4A1E-9CAE-6C96B6EF3A80}" presName="compNode" presStyleCnt="0"/>
      <dgm:spPr/>
    </dgm:pt>
    <dgm:pt modelId="{73FDFF1C-BE24-4A5F-AA80-4A5405DF0B28}" type="pres">
      <dgm:prSet presAssocID="{E586E28B-7913-4A1E-9CAE-6C96B6EF3A80}" presName="bgRect" presStyleLbl="bgShp" presStyleIdx="0" presStyleCnt="4"/>
      <dgm:spPr/>
    </dgm:pt>
    <dgm:pt modelId="{C8A2B089-6690-4243-ABE3-8999885E77C0}" type="pres">
      <dgm:prSet presAssocID="{E586E28B-7913-4A1E-9CAE-6C96B6EF3A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 With Roots with solid fill"/>
        </a:ext>
      </dgm:extLst>
    </dgm:pt>
    <dgm:pt modelId="{7A321FA1-9D2F-466F-AAD1-4532E993DB71}" type="pres">
      <dgm:prSet presAssocID="{E586E28B-7913-4A1E-9CAE-6C96B6EF3A80}" presName="spaceRect" presStyleCnt="0"/>
      <dgm:spPr/>
    </dgm:pt>
    <dgm:pt modelId="{3CD4A35A-7EE3-449C-8147-674CDB374416}" type="pres">
      <dgm:prSet presAssocID="{E586E28B-7913-4A1E-9CAE-6C96B6EF3A80}" presName="parTx" presStyleLbl="revTx" presStyleIdx="0" presStyleCnt="4" custScaleX="100000">
        <dgm:presLayoutVars>
          <dgm:chMax val="0"/>
          <dgm:chPref val="0"/>
        </dgm:presLayoutVars>
      </dgm:prSet>
      <dgm:spPr/>
    </dgm:pt>
    <dgm:pt modelId="{A4820D76-322C-48E8-91AC-764A0F930165}" type="pres">
      <dgm:prSet presAssocID="{C0861C16-7162-46F2-8E6D-ABEBF0CC40D5}" presName="sibTrans" presStyleCnt="0"/>
      <dgm:spPr/>
    </dgm:pt>
    <dgm:pt modelId="{F742E3C2-16C8-4649-8AAF-371D97D33BD7}" type="pres">
      <dgm:prSet presAssocID="{78CD579B-7A28-4C1F-B7AA-62830D8D6CC2}" presName="compNode" presStyleCnt="0"/>
      <dgm:spPr/>
    </dgm:pt>
    <dgm:pt modelId="{CA113984-0EC2-440F-88C9-F9A893636A07}" type="pres">
      <dgm:prSet presAssocID="{78CD579B-7A28-4C1F-B7AA-62830D8D6CC2}" presName="bgRect" presStyleLbl="bgShp" presStyleIdx="1" presStyleCnt="4"/>
      <dgm:spPr/>
    </dgm:pt>
    <dgm:pt modelId="{087BC604-409D-4784-ACE0-87E0B53551D9}" type="pres">
      <dgm:prSet presAssocID="{78CD579B-7A28-4C1F-B7AA-62830D8D6C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fall scene with solid fill"/>
        </a:ext>
      </dgm:extLst>
    </dgm:pt>
    <dgm:pt modelId="{9DE3968E-9AA6-494D-91E9-B4522ACD82E4}" type="pres">
      <dgm:prSet presAssocID="{78CD579B-7A28-4C1F-B7AA-62830D8D6CC2}" presName="spaceRect" presStyleCnt="0"/>
      <dgm:spPr/>
    </dgm:pt>
    <dgm:pt modelId="{8AA568F2-0937-4093-AC85-8C9A83994982}" type="pres">
      <dgm:prSet presAssocID="{78CD579B-7A28-4C1F-B7AA-62830D8D6CC2}" presName="parTx" presStyleLbl="revTx" presStyleIdx="1" presStyleCnt="4">
        <dgm:presLayoutVars>
          <dgm:chMax val="0"/>
          <dgm:chPref val="0"/>
        </dgm:presLayoutVars>
      </dgm:prSet>
      <dgm:spPr/>
    </dgm:pt>
    <dgm:pt modelId="{D08A36D4-A151-4B40-912B-B741CE8425AC}" type="pres">
      <dgm:prSet presAssocID="{F9DC4B2A-23C4-4AA6-A2E5-C4CA1DF62D89}" presName="sibTrans" presStyleCnt="0"/>
      <dgm:spPr/>
    </dgm:pt>
    <dgm:pt modelId="{3A3D62E4-609C-4FC3-A0B7-BC2D4792992B}" type="pres">
      <dgm:prSet presAssocID="{43071840-7FAE-4732-8BF9-5B0166BB7D46}" presName="compNode" presStyleCnt="0"/>
      <dgm:spPr/>
    </dgm:pt>
    <dgm:pt modelId="{FA316BD6-2395-4AC8-B55B-46C2032B1D3D}" type="pres">
      <dgm:prSet presAssocID="{43071840-7FAE-4732-8BF9-5B0166BB7D46}" presName="bgRect" presStyleLbl="bgShp" presStyleIdx="2" presStyleCnt="4"/>
      <dgm:spPr/>
    </dgm:pt>
    <dgm:pt modelId="{6C7782A8-2AB8-4755-B5CA-7338D06D934C}" type="pres">
      <dgm:prSet presAssocID="{43071840-7FAE-4732-8BF9-5B0166BB7D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ippery Road with solid fill"/>
        </a:ext>
      </dgm:extLst>
    </dgm:pt>
    <dgm:pt modelId="{618903C1-FBF2-4B0A-A1A8-2A0AED2EB0CE}" type="pres">
      <dgm:prSet presAssocID="{43071840-7FAE-4732-8BF9-5B0166BB7D46}" presName="spaceRect" presStyleCnt="0"/>
      <dgm:spPr/>
    </dgm:pt>
    <dgm:pt modelId="{4409B166-AB67-4CF4-B38E-8633F71D5EA1}" type="pres">
      <dgm:prSet presAssocID="{43071840-7FAE-4732-8BF9-5B0166BB7D46}" presName="parTx" presStyleLbl="revTx" presStyleIdx="2" presStyleCnt="4">
        <dgm:presLayoutVars>
          <dgm:chMax val="0"/>
          <dgm:chPref val="0"/>
        </dgm:presLayoutVars>
      </dgm:prSet>
      <dgm:spPr/>
    </dgm:pt>
    <dgm:pt modelId="{C6F98439-57BC-41BD-95BC-2599FB4F54D6}" type="pres">
      <dgm:prSet presAssocID="{1ADF879F-5503-4F29-AAC2-A8F4D85576F8}" presName="sibTrans" presStyleCnt="0"/>
      <dgm:spPr/>
    </dgm:pt>
    <dgm:pt modelId="{396898A1-F284-4AE2-9292-DCC9393081D5}" type="pres">
      <dgm:prSet presAssocID="{6EED7138-9605-4305-A258-F21E3C5B6ACD}" presName="compNode" presStyleCnt="0"/>
      <dgm:spPr/>
    </dgm:pt>
    <dgm:pt modelId="{EE024206-0485-416A-9E9C-F0466FA301C5}" type="pres">
      <dgm:prSet presAssocID="{6EED7138-9605-4305-A258-F21E3C5B6ACD}" presName="bgRect" presStyleLbl="bgShp" presStyleIdx="3" presStyleCnt="4"/>
      <dgm:spPr/>
    </dgm:pt>
    <dgm:pt modelId="{8BCB83ED-6314-43F3-BCDA-FF1DA36A0E14}" type="pres">
      <dgm:prSet presAssocID="{6EED7138-9605-4305-A258-F21E3C5B6AC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22A727D4-DFA2-4D4C-AA70-0EAB66BABEAF}" type="pres">
      <dgm:prSet presAssocID="{6EED7138-9605-4305-A258-F21E3C5B6ACD}" presName="spaceRect" presStyleCnt="0"/>
      <dgm:spPr/>
    </dgm:pt>
    <dgm:pt modelId="{721D58BA-17A0-460A-82EB-5A90852F4AA3}" type="pres">
      <dgm:prSet presAssocID="{6EED7138-9605-4305-A258-F21E3C5B6AC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BD1ED0A-6A20-4160-AFA8-11678E37A0A2}" srcId="{14ABED7C-7D0E-42E1-B190-58D0E870F1B9}" destId="{E586E28B-7913-4A1E-9CAE-6C96B6EF3A80}" srcOrd="0" destOrd="0" parTransId="{312013B1-9A45-4732-9E96-B5537F0EE04E}" sibTransId="{C0861C16-7162-46F2-8E6D-ABEBF0CC40D5}"/>
    <dgm:cxn modelId="{FB294216-59C0-4585-89F4-46B5509D36CC}" type="presOf" srcId="{E586E28B-7913-4A1E-9CAE-6C96B6EF3A80}" destId="{3CD4A35A-7EE3-449C-8147-674CDB374416}" srcOrd="0" destOrd="0" presId="urn:microsoft.com/office/officeart/2018/2/layout/IconVerticalSolidList"/>
    <dgm:cxn modelId="{F16D351F-52D5-4FC5-B225-D6641E7FA39F}" srcId="{14ABED7C-7D0E-42E1-B190-58D0E870F1B9}" destId="{43071840-7FAE-4732-8BF9-5B0166BB7D46}" srcOrd="2" destOrd="0" parTransId="{C2CFA224-83B3-4BF2-934E-5B9C844781E5}" sibTransId="{1ADF879F-5503-4F29-AAC2-A8F4D85576F8}"/>
    <dgm:cxn modelId="{09A9E821-5D1F-4CA0-BE2F-FB7FE724C3EF}" type="presOf" srcId="{14ABED7C-7D0E-42E1-B190-58D0E870F1B9}" destId="{EA0CDE0F-C6BC-43E5-B159-8F23D62DE202}" srcOrd="0" destOrd="0" presId="urn:microsoft.com/office/officeart/2018/2/layout/IconVerticalSolidList"/>
    <dgm:cxn modelId="{9B9F4338-52DF-4879-8DB2-8CB9477579A8}" type="presOf" srcId="{6EED7138-9605-4305-A258-F21E3C5B6ACD}" destId="{721D58BA-17A0-460A-82EB-5A90852F4AA3}" srcOrd="0" destOrd="0" presId="urn:microsoft.com/office/officeart/2018/2/layout/IconVerticalSolidList"/>
    <dgm:cxn modelId="{170F2239-6EE9-4025-ADA0-AA4649768B0C}" type="presOf" srcId="{78CD579B-7A28-4C1F-B7AA-62830D8D6CC2}" destId="{8AA568F2-0937-4093-AC85-8C9A83994982}" srcOrd="0" destOrd="0" presId="urn:microsoft.com/office/officeart/2018/2/layout/IconVerticalSolidList"/>
    <dgm:cxn modelId="{C533FA6D-3697-4F10-849C-FD58E1F38166}" srcId="{14ABED7C-7D0E-42E1-B190-58D0E870F1B9}" destId="{78CD579B-7A28-4C1F-B7AA-62830D8D6CC2}" srcOrd="1" destOrd="0" parTransId="{CB5F47C4-08F9-4421-B45C-302373C26298}" sibTransId="{F9DC4B2A-23C4-4AA6-A2E5-C4CA1DF62D89}"/>
    <dgm:cxn modelId="{C136F4B9-A8B8-4EC4-B9BD-6EC4D00A24F1}" srcId="{14ABED7C-7D0E-42E1-B190-58D0E870F1B9}" destId="{6EED7138-9605-4305-A258-F21E3C5B6ACD}" srcOrd="3" destOrd="0" parTransId="{BA24445E-B1FA-4402-AE3D-AE69004AAE41}" sibTransId="{7ACDC39A-95E0-44C9-B999-3DE6719DE0A2}"/>
    <dgm:cxn modelId="{83D67FDF-12BC-4813-9D5F-2ED966BE52EB}" type="presOf" srcId="{43071840-7FAE-4732-8BF9-5B0166BB7D46}" destId="{4409B166-AB67-4CF4-B38E-8633F71D5EA1}" srcOrd="0" destOrd="0" presId="urn:microsoft.com/office/officeart/2018/2/layout/IconVerticalSolidList"/>
    <dgm:cxn modelId="{0914C6AB-ADCE-49FC-A0EE-1E1E48870AEF}" type="presParOf" srcId="{EA0CDE0F-C6BC-43E5-B159-8F23D62DE202}" destId="{3CE23DF0-BCDF-42C4-A933-3B89D1DEF672}" srcOrd="0" destOrd="0" presId="urn:microsoft.com/office/officeart/2018/2/layout/IconVerticalSolidList"/>
    <dgm:cxn modelId="{3AF91A2E-DFFA-4ADA-AE09-76DD9C694A41}" type="presParOf" srcId="{3CE23DF0-BCDF-42C4-A933-3B89D1DEF672}" destId="{73FDFF1C-BE24-4A5F-AA80-4A5405DF0B28}" srcOrd="0" destOrd="0" presId="urn:microsoft.com/office/officeart/2018/2/layout/IconVerticalSolidList"/>
    <dgm:cxn modelId="{610E68C3-71FB-4B76-86CA-A3A32D5F8B73}" type="presParOf" srcId="{3CE23DF0-BCDF-42C4-A933-3B89D1DEF672}" destId="{C8A2B089-6690-4243-ABE3-8999885E77C0}" srcOrd="1" destOrd="0" presId="urn:microsoft.com/office/officeart/2018/2/layout/IconVerticalSolidList"/>
    <dgm:cxn modelId="{CF53049F-1D2D-440C-B62D-878E253CCC9E}" type="presParOf" srcId="{3CE23DF0-BCDF-42C4-A933-3B89D1DEF672}" destId="{7A321FA1-9D2F-466F-AAD1-4532E993DB71}" srcOrd="2" destOrd="0" presId="urn:microsoft.com/office/officeart/2018/2/layout/IconVerticalSolidList"/>
    <dgm:cxn modelId="{B2641D87-02C0-4AA3-8470-B915107F397E}" type="presParOf" srcId="{3CE23DF0-BCDF-42C4-A933-3B89D1DEF672}" destId="{3CD4A35A-7EE3-449C-8147-674CDB374416}" srcOrd="3" destOrd="0" presId="urn:microsoft.com/office/officeart/2018/2/layout/IconVerticalSolidList"/>
    <dgm:cxn modelId="{BEFB0244-B2CE-4ED5-9E01-D90A8B90FE6A}" type="presParOf" srcId="{EA0CDE0F-C6BC-43E5-B159-8F23D62DE202}" destId="{A4820D76-322C-48E8-91AC-764A0F930165}" srcOrd="1" destOrd="0" presId="urn:microsoft.com/office/officeart/2018/2/layout/IconVerticalSolidList"/>
    <dgm:cxn modelId="{59501820-21B7-4D26-A49D-27F306B6873A}" type="presParOf" srcId="{EA0CDE0F-C6BC-43E5-B159-8F23D62DE202}" destId="{F742E3C2-16C8-4649-8AAF-371D97D33BD7}" srcOrd="2" destOrd="0" presId="urn:microsoft.com/office/officeart/2018/2/layout/IconVerticalSolidList"/>
    <dgm:cxn modelId="{5B5E5AAE-594C-493F-A79E-3B008D5FC51F}" type="presParOf" srcId="{F742E3C2-16C8-4649-8AAF-371D97D33BD7}" destId="{CA113984-0EC2-440F-88C9-F9A893636A07}" srcOrd="0" destOrd="0" presId="urn:microsoft.com/office/officeart/2018/2/layout/IconVerticalSolidList"/>
    <dgm:cxn modelId="{B99F0A0D-FB57-47C9-B828-DD1F91167B33}" type="presParOf" srcId="{F742E3C2-16C8-4649-8AAF-371D97D33BD7}" destId="{087BC604-409D-4784-ACE0-87E0B53551D9}" srcOrd="1" destOrd="0" presId="urn:microsoft.com/office/officeart/2018/2/layout/IconVerticalSolidList"/>
    <dgm:cxn modelId="{49782E46-4136-4047-A515-9B05541F9B32}" type="presParOf" srcId="{F742E3C2-16C8-4649-8AAF-371D97D33BD7}" destId="{9DE3968E-9AA6-494D-91E9-B4522ACD82E4}" srcOrd="2" destOrd="0" presId="urn:microsoft.com/office/officeart/2018/2/layout/IconVerticalSolidList"/>
    <dgm:cxn modelId="{ED2384AF-FAB1-45BB-A681-FABDFC55E5F4}" type="presParOf" srcId="{F742E3C2-16C8-4649-8AAF-371D97D33BD7}" destId="{8AA568F2-0937-4093-AC85-8C9A83994982}" srcOrd="3" destOrd="0" presId="urn:microsoft.com/office/officeart/2018/2/layout/IconVerticalSolidList"/>
    <dgm:cxn modelId="{503C6295-7196-4EAA-923A-FDD1B4102DC6}" type="presParOf" srcId="{EA0CDE0F-C6BC-43E5-B159-8F23D62DE202}" destId="{D08A36D4-A151-4B40-912B-B741CE8425AC}" srcOrd="3" destOrd="0" presId="urn:microsoft.com/office/officeart/2018/2/layout/IconVerticalSolidList"/>
    <dgm:cxn modelId="{C1C19B7F-FDE9-4596-B24C-BC3A3764A35B}" type="presParOf" srcId="{EA0CDE0F-C6BC-43E5-B159-8F23D62DE202}" destId="{3A3D62E4-609C-4FC3-A0B7-BC2D4792992B}" srcOrd="4" destOrd="0" presId="urn:microsoft.com/office/officeart/2018/2/layout/IconVerticalSolidList"/>
    <dgm:cxn modelId="{1F0D1E11-D6B7-43AC-B5D0-3725DD7F624A}" type="presParOf" srcId="{3A3D62E4-609C-4FC3-A0B7-BC2D4792992B}" destId="{FA316BD6-2395-4AC8-B55B-46C2032B1D3D}" srcOrd="0" destOrd="0" presId="urn:microsoft.com/office/officeart/2018/2/layout/IconVerticalSolidList"/>
    <dgm:cxn modelId="{6B51BB71-7F12-4101-AF13-A9BA3F01F042}" type="presParOf" srcId="{3A3D62E4-609C-4FC3-A0B7-BC2D4792992B}" destId="{6C7782A8-2AB8-4755-B5CA-7338D06D934C}" srcOrd="1" destOrd="0" presId="urn:microsoft.com/office/officeart/2018/2/layout/IconVerticalSolidList"/>
    <dgm:cxn modelId="{B215DF0C-3B04-4D0C-AED2-EB1ACDFAD585}" type="presParOf" srcId="{3A3D62E4-609C-4FC3-A0B7-BC2D4792992B}" destId="{618903C1-FBF2-4B0A-A1A8-2A0AED2EB0CE}" srcOrd="2" destOrd="0" presId="urn:microsoft.com/office/officeart/2018/2/layout/IconVerticalSolidList"/>
    <dgm:cxn modelId="{F804802A-41B8-4F0A-BDA4-01F20194B82A}" type="presParOf" srcId="{3A3D62E4-609C-4FC3-A0B7-BC2D4792992B}" destId="{4409B166-AB67-4CF4-B38E-8633F71D5EA1}" srcOrd="3" destOrd="0" presId="urn:microsoft.com/office/officeart/2018/2/layout/IconVerticalSolidList"/>
    <dgm:cxn modelId="{3061AB9C-8E2D-4195-A49F-422592A0548B}" type="presParOf" srcId="{EA0CDE0F-C6BC-43E5-B159-8F23D62DE202}" destId="{C6F98439-57BC-41BD-95BC-2599FB4F54D6}" srcOrd="5" destOrd="0" presId="urn:microsoft.com/office/officeart/2018/2/layout/IconVerticalSolidList"/>
    <dgm:cxn modelId="{D50D5520-0973-4971-9E04-DFD4F388D155}" type="presParOf" srcId="{EA0CDE0F-C6BC-43E5-B159-8F23D62DE202}" destId="{396898A1-F284-4AE2-9292-DCC9393081D5}" srcOrd="6" destOrd="0" presId="urn:microsoft.com/office/officeart/2018/2/layout/IconVerticalSolidList"/>
    <dgm:cxn modelId="{48C52F76-7AFD-4361-BA4A-539B2307CDEC}" type="presParOf" srcId="{396898A1-F284-4AE2-9292-DCC9393081D5}" destId="{EE024206-0485-416A-9E9C-F0466FA301C5}" srcOrd="0" destOrd="0" presId="urn:microsoft.com/office/officeart/2018/2/layout/IconVerticalSolidList"/>
    <dgm:cxn modelId="{E89A6F67-0714-4546-BA1B-E856B928DE7A}" type="presParOf" srcId="{396898A1-F284-4AE2-9292-DCC9393081D5}" destId="{8BCB83ED-6314-43F3-BCDA-FF1DA36A0E14}" srcOrd="1" destOrd="0" presId="urn:microsoft.com/office/officeart/2018/2/layout/IconVerticalSolidList"/>
    <dgm:cxn modelId="{CD521561-B4FC-4551-B3FD-25DE7AC7A8BD}" type="presParOf" srcId="{396898A1-F284-4AE2-9292-DCC9393081D5}" destId="{22A727D4-DFA2-4D4C-AA70-0EAB66BABEAF}" srcOrd="2" destOrd="0" presId="urn:microsoft.com/office/officeart/2018/2/layout/IconVerticalSolidList"/>
    <dgm:cxn modelId="{92C70EAF-6188-41F9-8721-D9457CED3469}" type="presParOf" srcId="{396898A1-F284-4AE2-9292-DCC9393081D5}" destId="{721D58BA-17A0-460A-82EB-5A90852F4A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EECA68-F2AE-452E-A526-60DA20A035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15DDA-E4BE-4BEB-9D0F-7B91C66508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Effects of Sea Level Rise (ESLR) program - </a:t>
          </a:r>
          <a:r>
            <a:rPr lang="en-US" b="1" dirty="0"/>
            <a:t>National Oceanic and Atmospheric Administration (NOAA)</a:t>
          </a:r>
        </a:p>
      </dgm:t>
    </dgm:pt>
    <dgm:pt modelId="{0FE776B8-4FD7-4699-8667-E15237EADF55}" type="parTrans" cxnId="{5F54B455-9F21-482C-AA11-E67E89583804}">
      <dgm:prSet/>
      <dgm:spPr/>
      <dgm:t>
        <a:bodyPr/>
        <a:lstStyle/>
        <a:p>
          <a:endParaRPr lang="en-US"/>
        </a:p>
      </dgm:t>
    </dgm:pt>
    <dgm:pt modelId="{A68897F7-61CC-4951-97BE-4D43C4FC5709}" type="sibTrans" cxnId="{5F54B455-9F21-482C-AA11-E67E89583804}">
      <dgm:prSet/>
      <dgm:spPr/>
      <dgm:t>
        <a:bodyPr/>
        <a:lstStyle/>
        <a:p>
          <a:endParaRPr lang="en-US"/>
        </a:p>
      </dgm:t>
    </dgm:pt>
    <dgm:pt modelId="{940B371E-9B0E-4B33-A643-ED476B5B1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Federal Highway Administration (FHWA)</a:t>
          </a:r>
        </a:p>
      </dgm:t>
    </dgm:pt>
    <dgm:pt modelId="{90DD418B-9CC6-4B6E-A578-D3CC32E92068}" type="parTrans" cxnId="{474B2343-8567-4B6D-8FA6-714DC3CF97F7}">
      <dgm:prSet/>
      <dgm:spPr/>
      <dgm:t>
        <a:bodyPr/>
        <a:lstStyle/>
        <a:p>
          <a:endParaRPr lang="en-US"/>
        </a:p>
      </dgm:t>
    </dgm:pt>
    <dgm:pt modelId="{C3756C84-F238-486C-8034-F6047AE9D4D2}" type="sibTrans" cxnId="{474B2343-8567-4B6D-8FA6-714DC3CF97F7}">
      <dgm:prSet/>
      <dgm:spPr/>
      <dgm:t>
        <a:bodyPr/>
        <a:lstStyle/>
        <a:p>
          <a:endParaRPr lang="en-US"/>
        </a:p>
      </dgm:t>
    </dgm:pt>
    <dgm:pt modelId="{03CC71BE-9218-4EFD-B03C-35ACAF9FBF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Alabama Department of Transportation (ALDOT)</a:t>
          </a:r>
        </a:p>
      </dgm:t>
    </dgm:pt>
    <dgm:pt modelId="{672AE006-7D48-49C2-8051-7DD861848C72}" type="parTrans" cxnId="{C22D11D2-7419-4CF6-8582-5D6C9B2BC2CD}">
      <dgm:prSet/>
      <dgm:spPr/>
      <dgm:t>
        <a:bodyPr/>
        <a:lstStyle/>
        <a:p>
          <a:endParaRPr lang="en-US"/>
        </a:p>
      </dgm:t>
    </dgm:pt>
    <dgm:pt modelId="{A950F83C-5E2C-4B13-9D59-FE75CF724E95}" type="sibTrans" cxnId="{C22D11D2-7419-4CF6-8582-5D6C9B2BC2CD}">
      <dgm:prSet/>
      <dgm:spPr/>
      <dgm:t>
        <a:bodyPr/>
        <a:lstStyle/>
        <a:p>
          <a:endParaRPr lang="en-US"/>
        </a:p>
      </dgm:t>
    </dgm:pt>
    <dgm:pt modelId="{004EF2CA-004A-4273-9195-6CCA7A2BB403}" type="pres">
      <dgm:prSet presAssocID="{75EECA68-F2AE-452E-A526-60DA20A0356A}" presName="root" presStyleCnt="0">
        <dgm:presLayoutVars>
          <dgm:dir/>
          <dgm:resizeHandles val="exact"/>
        </dgm:presLayoutVars>
      </dgm:prSet>
      <dgm:spPr/>
    </dgm:pt>
    <dgm:pt modelId="{51A84631-876B-4C35-B314-8DF186053D1B}" type="pres">
      <dgm:prSet presAssocID="{84315DDA-E4BE-4BEB-9D0F-7B91C66508BD}" presName="compNode" presStyleCnt="0"/>
      <dgm:spPr/>
    </dgm:pt>
    <dgm:pt modelId="{FBCAAD43-D254-4D57-80B4-8B6C640A0254}" type="pres">
      <dgm:prSet presAssocID="{84315DDA-E4BE-4BEB-9D0F-7B91C66508BD}" presName="bgRect" presStyleLbl="bgShp" presStyleIdx="0" presStyleCnt="3"/>
      <dgm:spPr/>
    </dgm:pt>
    <dgm:pt modelId="{E3FBD3A6-228C-4C1A-B9A4-122305FB5AAD}" type="pres">
      <dgm:prSet presAssocID="{84315DDA-E4BE-4BEB-9D0F-7B91C66508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ve with solid fill"/>
        </a:ext>
      </dgm:extLst>
    </dgm:pt>
    <dgm:pt modelId="{6582997F-9E71-4389-8953-16AB904124D4}" type="pres">
      <dgm:prSet presAssocID="{84315DDA-E4BE-4BEB-9D0F-7B91C66508BD}" presName="spaceRect" presStyleCnt="0"/>
      <dgm:spPr/>
    </dgm:pt>
    <dgm:pt modelId="{30383D76-2AB0-458A-9FA4-33AA2DA9D5C1}" type="pres">
      <dgm:prSet presAssocID="{84315DDA-E4BE-4BEB-9D0F-7B91C66508BD}" presName="parTx" presStyleLbl="revTx" presStyleIdx="0" presStyleCnt="3">
        <dgm:presLayoutVars>
          <dgm:chMax val="0"/>
          <dgm:chPref val="0"/>
        </dgm:presLayoutVars>
      </dgm:prSet>
      <dgm:spPr/>
    </dgm:pt>
    <dgm:pt modelId="{20B8628A-6F29-47FD-BC00-2DC5DF356A64}" type="pres">
      <dgm:prSet presAssocID="{A68897F7-61CC-4951-97BE-4D43C4FC5709}" presName="sibTrans" presStyleCnt="0"/>
      <dgm:spPr/>
    </dgm:pt>
    <dgm:pt modelId="{80EC63F5-F0A3-4514-8F80-B63939EC007B}" type="pres">
      <dgm:prSet presAssocID="{940B371E-9B0E-4B33-A643-ED476B5B1ABF}" presName="compNode" presStyleCnt="0"/>
      <dgm:spPr/>
    </dgm:pt>
    <dgm:pt modelId="{D4E24F8E-0474-48B5-A3BD-E0A3FE8A4F9A}" type="pres">
      <dgm:prSet presAssocID="{940B371E-9B0E-4B33-A643-ED476B5B1ABF}" presName="bgRect" presStyleLbl="bgShp" presStyleIdx="1" presStyleCnt="3"/>
      <dgm:spPr/>
    </dgm:pt>
    <dgm:pt modelId="{B65AFB53-F63B-45B8-912A-6485CD255204}" type="pres">
      <dgm:prSet presAssocID="{940B371E-9B0E-4B33-A643-ED476B5B1A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1CA70BE4-1DA0-43C5-9FDB-72066AF8E77F}" type="pres">
      <dgm:prSet presAssocID="{940B371E-9B0E-4B33-A643-ED476B5B1ABF}" presName="spaceRect" presStyleCnt="0"/>
      <dgm:spPr/>
    </dgm:pt>
    <dgm:pt modelId="{604C3709-B88B-4EF1-92CC-D02446D976CA}" type="pres">
      <dgm:prSet presAssocID="{940B371E-9B0E-4B33-A643-ED476B5B1ABF}" presName="parTx" presStyleLbl="revTx" presStyleIdx="1" presStyleCnt="3">
        <dgm:presLayoutVars>
          <dgm:chMax val="0"/>
          <dgm:chPref val="0"/>
        </dgm:presLayoutVars>
      </dgm:prSet>
      <dgm:spPr/>
    </dgm:pt>
    <dgm:pt modelId="{76E451D4-0BED-48B6-B81E-8804B6A9A041}" type="pres">
      <dgm:prSet presAssocID="{C3756C84-F238-486C-8034-F6047AE9D4D2}" presName="sibTrans" presStyleCnt="0"/>
      <dgm:spPr/>
    </dgm:pt>
    <dgm:pt modelId="{B4EB75B4-B594-4915-9792-1C5C4DAD11A6}" type="pres">
      <dgm:prSet presAssocID="{03CC71BE-9218-4EFD-B03C-35ACAF9FBF7D}" presName="compNode" presStyleCnt="0"/>
      <dgm:spPr/>
    </dgm:pt>
    <dgm:pt modelId="{B8B81691-ABC2-4832-A580-B9E6D248A515}" type="pres">
      <dgm:prSet presAssocID="{03CC71BE-9218-4EFD-B03C-35ACAF9FBF7D}" presName="bgRect" presStyleLbl="bgShp" presStyleIdx="2" presStyleCnt="3"/>
      <dgm:spPr/>
    </dgm:pt>
    <dgm:pt modelId="{005A4753-759F-4500-8A38-88E4A03E4A30}" type="pres">
      <dgm:prSet presAssocID="{03CC71BE-9218-4EFD-B03C-35ACAF9FBF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ippery Road with solid fill"/>
        </a:ext>
      </dgm:extLst>
    </dgm:pt>
    <dgm:pt modelId="{93CE973D-2D94-4A04-93AF-7A119FE9A4F2}" type="pres">
      <dgm:prSet presAssocID="{03CC71BE-9218-4EFD-B03C-35ACAF9FBF7D}" presName="spaceRect" presStyleCnt="0"/>
      <dgm:spPr/>
    </dgm:pt>
    <dgm:pt modelId="{A47F8AD4-AB84-4217-8DC6-8D48D33ABC0C}" type="pres">
      <dgm:prSet presAssocID="{03CC71BE-9218-4EFD-B03C-35ACAF9FBF7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CDFC22-C624-4D56-A788-49E3E785E2CD}" type="presOf" srcId="{940B371E-9B0E-4B33-A643-ED476B5B1ABF}" destId="{604C3709-B88B-4EF1-92CC-D02446D976CA}" srcOrd="0" destOrd="0" presId="urn:microsoft.com/office/officeart/2018/2/layout/IconVerticalSolidList"/>
    <dgm:cxn modelId="{474B2343-8567-4B6D-8FA6-714DC3CF97F7}" srcId="{75EECA68-F2AE-452E-A526-60DA20A0356A}" destId="{940B371E-9B0E-4B33-A643-ED476B5B1ABF}" srcOrd="1" destOrd="0" parTransId="{90DD418B-9CC6-4B6E-A578-D3CC32E92068}" sibTransId="{C3756C84-F238-486C-8034-F6047AE9D4D2}"/>
    <dgm:cxn modelId="{5F54B455-9F21-482C-AA11-E67E89583804}" srcId="{75EECA68-F2AE-452E-A526-60DA20A0356A}" destId="{84315DDA-E4BE-4BEB-9D0F-7B91C66508BD}" srcOrd="0" destOrd="0" parTransId="{0FE776B8-4FD7-4699-8667-E15237EADF55}" sibTransId="{A68897F7-61CC-4951-97BE-4D43C4FC5709}"/>
    <dgm:cxn modelId="{8AFB56BD-2ACE-4BAB-8302-F01DB0C62826}" type="presOf" srcId="{75EECA68-F2AE-452E-A526-60DA20A0356A}" destId="{004EF2CA-004A-4273-9195-6CCA7A2BB403}" srcOrd="0" destOrd="0" presId="urn:microsoft.com/office/officeart/2018/2/layout/IconVerticalSolidList"/>
    <dgm:cxn modelId="{C9F55DC2-62FE-4B24-B76E-2897A00FE3C9}" type="presOf" srcId="{03CC71BE-9218-4EFD-B03C-35ACAF9FBF7D}" destId="{A47F8AD4-AB84-4217-8DC6-8D48D33ABC0C}" srcOrd="0" destOrd="0" presId="urn:microsoft.com/office/officeart/2018/2/layout/IconVerticalSolidList"/>
    <dgm:cxn modelId="{C22D11D2-7419-4CF6-8582-5D6C9B2BC2CD}" srcId="{75EECA68-F2AE-452E-A526-60DA20A0356A}" destId="{03CC71BE-9218-4EFD-B03C-35ACAF9FBF7D}" srcOrd="2" destOrd="0" parTransId="{672AE006-7D48-49C2-8051-7DD861848C72}" sibTransId="{A950F83C-5E2C-4B13-9D59-FE75CF724E95}"/>
    <dgm:cxn modelId="{26FBB8F3-3BAE-4075-A2F9-1BF276A582EF}" type="presOf" srcId="{84315DDA-E4BE-4BEB-9D0F-7B91C66508BD}" destId="{30383D76-2AB0-458A-9FA4-33AA2DA9D5C1}" srcOrd="0" destOrd="0" presId="urn:microsoft.com/office/officeart/2018/2/layout/IconVerticalSolidList"/>
    <dgm:cxn modelId="{B4514BA8-0CAC-4EA0-9CEE-8B06196F3079}" type="presParOf" srcId="{004EF2CA-004A-4273-9195-6CCA7A2BB403}" destId="{51A84631-876B-4C35-B314-8DF186053D1B}" srcOrd="0" destOrd="0" presId="urn:microsoft.com/office/officeart/2018/2/layout/IconVerticalSolidList"/>
    <dgm:cxn modelId="{4075C7CF-93A4-4450-8B3D-9BB0183E71EC}" type="presParOf" srcId="{51A84631-876B-4C35-B314-8DF186053D1B}" destId="{FBCAAD43-D254-4D57-80B4-8B6C640A0254}" srcOrd="0" destOrd="0" presId="urn:microsoft.com/office/officeart/2018/2/layout/IconVerticalSolidList"/>
    <dgm:cxn modelId="{B62BCC6F-CE2E-4E05-AC68-0334B5214F3F}" type="presParOf" srcId="{51A84631-876B-4C35-B314-8DF186053D1B}" destId="{E3FBD3A6-228C-4C1A-B9A4-122305FB5AAD}" srcOrd="1" destOrd="0" presId="urn:microsoft.com/office/officeart/2018/2/layout/IconVerticalSolidList"/>
    <dgm:cxn modelId="{E42D1866-6D1E-4B40-B19C-55C7F6D0A105}" type="presParOf" srcId="{51A84631-876B-4C35-B314-8DF186053D1B}" destId="{6582997F-9E71-4389-8953-16AB904124D4}" srcOrd="2" destOrd="0" presId="urn:microsoft.com/office/officeart/2018/2/layout/IconVerticalSolidList"/>
    <dgm:cxn modelId="{F9CB6135-F3DA-4F8E-A788-6433010B55D7}" type="presParOf" srcId="{51A84631-876B-4C35-B314-8DF186053D1B}" destId="{30383D76-2AB0-458A-9FA4-33AA2DA9D5C1}" srcOrd="3" destOrd="0" presId="urn:microsoft.com/office/officeart/2018/2/layout/IconVerticalSolidList"/>
    <dgm:cxn modelId="{E70C7FCB-7382-41DB-8601-F321587FA447}" type="presParOf" srcId="{004EF2CA-004A-4273-9195-6CCA7A2BB403}" destId="{20B8628A-6F29-47FD-BC00-2DC5DF356A64}" srcOrd="1" destOrd="0" presId="urn:microsoft.com/office/officeart/2018/2/layout/IconVerticalSolidList"/>
    <dgm:cxn modelId="{D24525EF-06EF-48F3-8325-4E9AC2970280}" type="presParOf" srcId="{004EF2CA-004A-4273-9195-6CCA7A2BB403}" destId="{80EC63F5-F0A3-4514-8F80-B63939EC007B}" srcOrd="2" destOrd="0" presId="urn:microsoft.com/office/officeart/2018/2/layout/IconVerticalSolidList"/>
    <dgm:cxn modelId="{19ACB854-9923-43F3-9C66-C245FE7B72AD}" type="presParOf" srcId="{80EC63F5-F0A3-4514-8F80-B63939EC007B}" destId="{D4E24F8E-0474-48B5-A3BD-E0A3FE8A4F9A}" srcOrd="0" destOrd="0" presId="urn:microsoft.com/office/officeart/2018/2/layout/IconVerticalSolidList"/>
    <dgm:cxn modelId="{09B20841-F219-49A3-B271-712C214B676C}" type="presParOf" srcId="{80EC63F5-F0A3-4514-8F80-B63939EC007B}" destId="{B65AFB53-F63B-45B8-912A-6485CD255204}" srcOrd="1" destOrd="0" presId="urn:microsoft.com/office/officeart/2018/2/layout/IconVerticalSolidList"/>
    <dgm:cxn modelId="{A1E43D85-12B0-42A8-9972-97B14F517ED6}" type="presParOf" srcId="{80EC63F5-F0A3-4514-8F80-B63939EC007B}" destId="{1CA70BE4-1DA0-43C5-9FDB-72066AF8E77F}" srcOrd="2" destOrd="0" presId="urn:microsoft.com/office/officeart/2018/2/layout/IconVerticalSolidList"/>
    <dgm:cxn modelId="{FCEC5B09-867A-4A33-B595-853C4E272EA2}" type="presParOf" srcId="{80EC63F5-F0A3-4514-8F80-B63939EC007B}" destId="{604C3709-B88B-4EF1-92CC-D02446D976CA}" srcOrd="3" destOrd="0" presId="urn:microsoft.com/office/officeart/2018/2/layout/IconVerticalSolidList"/>
    <dgm:cxn modelId="{C4795B4F-E463-49EA-AA26-A7AD37D857FB}" type="presParOf" srcId="{004EF2CA-004A-4273-9195-6CCA7A2BB403}" destId="{76E451D4-0BED-48B6-B81E-8804B6A9A041}" srcOrd="3" destOrd="0" presId="urn:microsoft.com/office/officeart/2018/2/layout/IconVerticalSolidList"/>
    <dgm:cxn modelId="{6E8C6FD7-3736-4020-ACAB-EEB9901274B4}" type="presParOf" srcId="{004EF2CA-004A-4273-9195-6CCA7A2BB403}" destId="{B4EB75B4-B594-4915-9792-1C5C4DAD11A6}" srcOrd="4" destOrd="0" presId="urn:microsoft.com/office/officeart/2018/2/layout/IconVerticalSolidList"/>
    <dgm:cxn modelId="{85DE1CED-B5EA-4D86-8CE8-2BF34336D86A}" type="presParOf" srcId="{B4EB75B4-B594-4915-9792-1C5C4DAD11A6}" destId="{B8B81691-ABC2-4832-A580-B9E6D248A515}" srcOrd="0" destOrd="0" presId="urn:microsoft.com/office/officeart/2018/2/layout/IconVerticalSolidList"/>
    <dgm:cxn modelId="{F28553BC-4103-4720-9E94-74E9D1A21131}" type="presParOf" srcId="{B4EB75B4-B594-4915-9792-1C5C4DAD11A6}" destId="{005A4753-759F-4500-8A38-88E4A03E4A30}" srcOrd="1" destOrd="0" presId="urn:microsoft.com/office/officeart/2018/2/layout/IconVerticalSolidList"/>
    <dgm:cxn modelId="{ED8A661A-4743-4629-B549-A445994FF52E}" type="presParOf" srcId="{B4EB75B4-B594-4915-9792-1C5C4DAD11A6}" destId="{93CE973D-2D94-4A04-93AF-7A119FE9A4F2}" srcOrd="2" destOrd="0" presId="urn:microsoft.com/office/officeart/2018/2/layout/IconVerticalSolidList"/>
    <dgm:cxn modelId="{2E032E72-EB00-48D9-942A-E924F986590E}" type="presParOf" srcId="{B4EB75B4-B594-4915-9792-1C5C4DAD11A6}" destId="{A47F8AD4-AB84-4217-8DC6-8D48D33ABC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DA64A-D3A5-4208-B252-48BBCB232185}">
      <dsp:nvSpPr>
        <dsp:cNvPr id="0" name=""/>
        <dsp:cNvSpPr/>
      </dsp:nvSpPr>
      <dsp:spPr>
        <a:xfrm>
          <a:off x="0" y="4615"/>
          <a:ext cx="7136524" cy="9795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895A8-4C15-4EF4-A461-777531821AE2}">
      <dsp:nvSpPr>
        <dsp:cNvPr id="0" name=""/>
        <dsp:cNvSpPr/>
      </dsp:nvSpPr>
      <dsp:spPr>
        <a:xfrm>
          <a:off x="296309" y="225010"/>
          <a:ext cx="538743" cy="538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D097D-B34D-476E-8298-BB30C6D311A5}">
      <dsp:nvSpPr>
        <dsp:cNvPr id="0" name=""/>
        <dsp:cNvSpPr/>
      </dsp:nvSpPr>
      <dsp:spPr>
        <a:xfrm>
          <a:off x="1131362" y="4615"/>
          <a:ext cx="6004056" cy="97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7" tIns="103667" rIns="103667" bIns="103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Surface flooding.</a:t>
          </a:r>
        </a:p>
      </dsp:txBody>
      <dsp:txXfrm>
        <a:off x="1131362" y="4615"/>
        <a:ext cx="6004056" cy="979534"/>
      </dsp:txXfrm>
    </dsp:sp>
    <dsp:sp modelId="{6A1F9974-F246-4825-BF6D-4495FD599C30}">
      <dsp:nvSpPr>
        <dsp:cNvPr id="0" name=""/>
        <dsp:cNvSpPr/>
      </dsp:nvSpPr>
      <dsp:spPr>
        <a:xfrm>
          <a:off x="0" y="1229033"/>
          <a:ext cx="7136524" cy="9795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65CE7-6FEC-453A-BF3A-E980873C9160}">
      <dsp:nvSpPr>
        <dsp:cNvPr id="0" name=""/>
        <dsp:cNvSpPr/>
      </dsp:nvSpPr>
      <dsp:spPr>
        <a:xfrm>
          <a:off x="296309" y="1449428"/>
          <a:ext cx="538743" cy="538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7C9E4-4FEE-4CAA-963F-F61BAB32A9D4}">
      <dsp:nvSpPr>
        <dsp:cNvPr id="0" name=""/>
        <dsp:cNvSpPr/>
      </dsp:nvSpPr>
      <dsp:spPr>
        <a:xfrm>
          <a:off x="1131362" y="1229033"/>
          <a:ext cx="6004056" cy="97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7" tIns="103667" rIns="103667" bIns="103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Complex groundwater evaluations.</a:t>
          </a:r>
        </a:p>
      </dsp:txBody>
      <dsp:txXfrm>
        <a:off x="1131362" y="1229033"/>
        <a:ext cx="6004056" cy="979534"/>
      </dsp:txXfrm>
    </dsp:sp>
    <dsp:sp modelId="{67C638E6-0374-44C6-84C9-E92F9393F809}">
      <dsp:nvSpPr>
        <dsp:cNvPr id="0" name=""/>
        <dsp:cNvSpPr/>
      </dsp:nvSpPr>
      <dsp:spPr>
        <a:xfrm>
          <a:off x="0" y="2453451"/>
          <a:ext cx="7136524" cy="19983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38E1A-B0EC-4C86-A1F5-AEFD2F955878}">
      <dsp:nvSpPr>
        <dsp:cNvPr id="0" name=""/>
        <dsp:cNvSpPr/>
      </dsp:nvSpPr>
      <dsp:spPr>
        <a:xfrm>
          <a:off x="296309" y="3183238"/>
          <a:ext cx="538743" cy="538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19491-6135-481C-8F46-9E6A09E6BE9C}">
      <dsp:nvSpPr>
        <dsp:cNvPr id="0" name=""/>
        <dsp:cNvSpPr/>
      </dsp:nvSpPr>
      <dsp:spPr>
        <a:xfrm>
          <a:off x="1005248" y="2960962"/>
          <a:ext cx="3211435" cy="979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7" tIns="103667" rIns="103667" bIns="1036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water tables may impact pavements*:</a:t>
          </a:r>
        </a:p>
      </dsp:txBody>
      <dsp:txXfrm>
        <a:off x="1005248" y="2960962"/>
        <a:ext cx="3211435" cy="979534"/>
      </dsp:txXfrm>
    </dsp:sp>
    <dsp:sp modelId="{D314DCF8-6636-444D-8DE2-317322AC0762}">
      <dsp:nvSpPr>
        <dsp:cNvPr id="0" name=""/>
        <dsp:cNvSpPr/>
      </dsp:nvSpPr>
      <dsp:spPr>
        <a:xfrm>
          <a:off x="4342797" y="2543426"/>
          <a:ext cx="2792620" cy="181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7" tIns="103667" rIns="103667" bIns="103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compressive strain.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Surface depression and holes.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Disintegration.</a:t>
          </a:r>
        </a:p>
      </dsp:txBody>
      <dsp:txXfrm>
        <a:off x="4342797" y="2543426"/>
        <a:ext cx="2792620" cy="1818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8066C-AE04-409F-A82D-E6E0C107B836}">
      <dsp:nvSpPr>
        <dsp:cNvPr id="0" name=""/>
        <dsp:cNvSpPr/>
      </dsp:nvSpPr>
      <dsp:spPr>
        <a:xfrm>
          <a:off x="648010" y="955399"/>
          <a:ext cx="834955" cy="83495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45389-61C3-4D75-B7E3-1557C94614E0}">
      <dsp:nvSpPr>
        <dsp:cNvPr id="0" name=""/>
        <dsp:cNvSpPr/>
      </dsp:nvSpPr>
      <dsp:spPr>
        <a:xfrm>
          <a:off x="823351" y="1130740"/>
          <a:ext cx="484274" cy="4842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BD8BA-C8A5-43E2-81C4-F129036E5D1B}">
      <dsp:nvSpPr>
        <dsp:cNvPr id="0" name=""/>
        <dsp:cNvSpPr/>
      </dsp:nvSpPr>
      <dsp:spPr>
        <a:xfrm>
          <a:off x="1661884" y="863279"/>
          <a:ext cx="1968109" cy="1019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groundwater monitoring wells</a:t>
          </a:r>
        </a:p>
      </dsp:txBody>
      <dsp:txXfrm>
        <a:off x="1661884" y="863279"/>
        <a:ext cx="1968109" cy="1019196"/>
      </dsp:txXfrm>
    </dsp:sp>
    <dsp:sp modelId="{08FB1F38-C00B-4D3B-BAE6-865A78D40A56}">
      <dsp:nvSpPr>
        <dsp:cNvPr id="0" name=""/>
        <dsp:cNvSpPr/>
      </dsp:nvSpPr>
      <dsp:spPr>
        <a:xfrm>
          <a:off x="3972922" y="955399"/>
          <a:ext cx="834955" cy="83495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D9368-B0E3-46D1-A3C2-AA404813EF21}">
      <dsp:nvSpPr>
        <dsp:cNvPr id="0" name=""/>
        <dsp:cNvSpPr/>
      </dsp:nvSpPr>
      <dsp:spPr>
        <a:xfrm>
          <a:off x="4148263" y="1130740"/>
          <a:ext cx="484274" cy="4842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7C12D-A435-4149-AA56-B1AC3E2DE029}">
      <dsp:nvSpPr>
        <dsp:cNvPr id="0" name=""/>
        <dsp:cNvSpPr/>
      </dsp:nvSpPr>
      <dsp:spPr>
        <a:xfrm>
          <a:off x="4986797" y="832757"/>
          <a:ext cx="1968109" cy="10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15 min Groundwater levels</a:t>
          </a:r>
        </a:p>
      </dsp:txBody>
      <dsp:txXfrm>
        <a:off x="4986797" y="832757"/>
        <a:ext cx="1968109" cy="1080240"/>
      </dsp:txXfrm>
    </dsp:sp>
    <dsp:sp modelId="{C9B73442-AE48-4609-8DFD-D2965C91951A}">
      <dsp:nvSpPr>
        <dsp:cNvPr id="0" name=""/>
        <dsp:cNvSpPr/>
      </dsp:nvSpPr>
      <dsp:spPr>
        <a:xfrm>
          <a:off x="7297834" y="955399"/>
          <a:ext cx="834955" cy="83495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8BC4B-F5A6-4D24-88D5-3464E1C1708F}">
      <dsp:nvSpPr>
        <dsp:cNvPr id="0" name=""/>
        <dsp:cNvSpPr/>
      </dsp:nvSpPr>
      <dsp:spPr>
        <a:xfrm>
          <a:off x="7473175" y="1130740"/>
          <a:ext cx="484274" cy="4842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A8F44-9CCE-4625-A90F-745C5203000D}">
      <dsp:nvSpPr>
        <dsp:cNvPr id="0" name=""/>
        <dsp:cNvSpPr/>
      </dsp:nvSpPr>
      <dsp:spPr>
        <a:xfrm>
          <a:off x="8311709" y="955399"/>
          <a:ext cx="1968109" cy="83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HOBO water level loggers</a:t>
          </a:r>
        </a:p>
      </dsp:txBody>
      <dsp:txXfrm>
        <a:off x="8311709" y="955399"/>
        <a:ext cx="1968109" cy="834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DFF1C-BE24-4A5F-AA80-4A5405DF0B28}">
      <dsp:nvSpPr>
        <dsp:cNvPr id="0" name=""/>
        <dsp:cNvSpPr/>
      </dsp:nvSpPr>
      <dsp:spPr>
        <a:xfrm>
          <a:off x="0" y="5406"/>
          <a:ext cx="5992489" cy="12201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B089-6690-4243-ABE3-8999885E77C0}">
      <dsp:nvSpPr>
        <dsp:cNvPr id="0" name=""/>
        <dsp:cNvSpPr/>
      </dsp:nvSpPr>
      <dsp:spPr>
        <a:xfrm>
          <a:off x="369107" y="279949"/>
          <a:ext cx="671761" cy="671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4A35A-7EE3-449C-8147-674CDB374416}">
      <dsp:nvSpPr>
        <dsp:cNvPr id="0" name=""/>
        <dsp:cNvSpPr/>
      </dsp:nvSpPr>
      <dsp:spPr>
        <a:xfrm>
          <a:off x="1409977" y="5406"/>
          <a:ext cx="4560797" cy="125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2" tIns="133172" rIns="133172" bIns="1331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Hydraulic Conductivity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Evapotranspiration</a:t>
          </a:r>
        </a:p>
      </dsp:txBody>
      <dsp:txXfrm>
        <a:off x="1409977" y="5406"/>
        <a:ext cx="4560797" cy="1258322"/>
      </dsp:txXfrm>
    </dsp:sp>
    <dsp:sp modelId="{CA113984-0EC2-440F-88C9-F9A893636A07}">
      <dsp:nvSpPr>
        <dsp:cNvPr id="0" name=""/>
        <dsp:cNvSpPr/>
      </dsp:nvSpPr>
      <dsp:spPr>
        <a:xfrm>
          <a:off x="0" y="1578309"/>
          <a:ext cx="5992489" cy="12201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C604-409D-4784-ACE0-87E0B53551D9}">
      <dsp:nvSpPr>
        <dsp:cNvPr id="0" name=""/>
        <dsp:cNvSpPr/>
      </dsp:nvSpPr>
      <dsp:spPr>
        <a:xfrm>
          <a:off x="369107" y="1852852"/>
          <a:ext cx="671761" cy="671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568F2-0937-4093-AC85-8C9A83994982}">
      <dsp:nvSpPr>
        <dsp:cNvPr id="0" name=""/>
        <dsp:cNvSpPr/>
      </dsp:nvSpPr>
      <dsp:spPr>
        <a:xfrm>
          <a:off x="1409977" y="1578309"/>
          <a:ext cx="4560797" cy="125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2" tIns="133172" rIns="133172" bIns="1331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Improve Static Level</a:t>
          </a:r>
        </a:p>
      </dsp:txBody>
      <dsp:txXfrm>
        <a:off x="1409977" y="1578309"/>
        <a:ext cx="4560797" cy="1258322"/>
      </dsp:txXfrm>
    </dsp:sp>
    <dsp:sp modelId="{FA316BD6-2395-4AC8-B55B-46C2032B1D3D}">
      <dsp:nvSpPr>
        <dsp:cNvPr id="0" name=""/>
        <dsp:cNvSpPr/>
      </dsp:nvSpPr>
      <dsp:spPr>
        <a:xfrm>
          <a:off x="0" y="3151212"/>
          <a:ext cx="5992489" cy="12201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782A8-2AB8-4755-B5CA-7338D06D934C}">
      <dsp:nvSpPr>
        <dsp:cNvPr id="0" name=""/>
        <dsp:cNvSpPr/>
      </dsp:nvSpPr>
      <dsp:spPr>
        <a:xfrm>
          <a:off x="369107" y="3425755"/>
          <a:ext cx="671761" cy="671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B166-AB67-4CF4-B38E-8633F71D5EA1}">
      <dsp:nvSpPr>
        <dsp:cNvPr id="0" name=""/>
        <dsp:cNvSpPr/>
      </dsp:nvSpPr>
      <dsp:spPr>
        <a:xfrm>
          <a:off x="1409977" y="3151212"/>
          <a:ext cx="4560797" cy="125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2" tIns="133172" rIns="133172" bIns="133172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Expand results</a:t>
          </a:r>
          <a:endParaRPr lang="en-US" sz="2800" kern="1200" dirty="0"/>
        </a:p>
      </dsp:txBody>
      <dsp:txXfrm>
        <a:off x="1409977" y="3151212"/>
        <a:ext cx="4560797" cy="1258322"/>
      </dsp:txXfrm>
    </dsp:sp>
    <dsp:sp modelId="{EE024206-0485-416A-9E9C-F0466FA301C5}">
      <dsp:nvSpPr>
        <dsp:cNvPr id="0" name=""/>
        <dsp:cNvSpPr/>
      </dsp:nvSpPr>
      <dsp:spPr>
        <a:xfrm>
          <a:off x="0" y="4724115"/>
          <a:ext cx="5992489" cy="12201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B83ED-6314-43F3-BCDA-FF1DA36A0E14}">
      <dsp:nvSpPr>
        <dsp:cNvPr id="0" name=""/>
        <dsp:cNvSpPr/>
      </dsp:nvSpPr>
      <dsp:spPr>
        <a:xfrm>
          <a:off x="369107" y="4998659"/>
          <a:ext cx="671761" cy="671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D58BA-17A0-460A-82EB-5A90852F4AA3}">
      <dsp:nvSpPr>
        <dsp:cNvPr id="0" name=""/>
        <dsp:cNvSpPr/>
      </dsp:nvSpPr>
      <dsp:spPr>
        <a:xfrm>
          <a:off x="1409977" y="4724115"/>
          <a:ext cx="4560797" cy="125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2" tIns="133172" rIns="133172" bIns="13317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AL-180 groundwater resilience index</a:t>
          </a:r>
        </a:p>
      </dsp:txBody>
      <dsp:txXfrm>
        <a:off x="1409977" y="4724115"/>
        <a:ext cx="4560797" cy="1258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AAD43-D254-4D57-80B4-8B6C640A025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BD3A6-228C-4C1A-B9A4-122305FB5AA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83D76-2AB0-458A-9FA4-33AA2DA9D5C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Effects of Sea Level Rise (ESLR) program - </a:t>
          </a:r>
          <a:r>
            <a:rPr lang="en-US" sz="2500" b="1" kern="1200" dirty="0"/>
            <a:t>National Oceanic and Atmospheric Administration (NOAA)</a:t>
          </a:r>
        </a:p>
      </dsp:txBody>
      <dsp:txXfrm>
        <a:off x="1435590" y="531"/>
        <a:ext cx="9080009" cy="1242935"/>
      </dsp:txXfrm>
    </dsp:sp>
    <dsp:sp modelId="{D4E24F8E-0474-48B5-A3BD-E0A3FE8A4F9A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AFB53-F63B-45B8-912A-6485CD25520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C3709-B88B-4EF1-92CC-D02446D976C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Federal Highway Administration (FHWA)</a:t>
          </a:r>
        </a:p>
      </dsp:txBody>
      <dsp:txXfrm>
        <a:off x="1435590" y="1554201"/>
        <a:ext cx="9080009" cy="1242935"/>
      </dsp:txXfrm>
    </dsp:sp>
    <dsp:sp modelId="{B8B81691-ABC2-4832-A580-B9E6D248A51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A4753-759F-4500-8A38-88E4A03E4A3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F8AD4-AB84-4217-8DC6-8D48D33ABC0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Alabama Department of Transportation (ALDOT)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6A22-6E04-462F-83DA-5633B2E04D6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4B84B-2808-484E-A1FE-EFD33EFB9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AL-180 serves as an evacuation route connecting Fort Morgan Peninsula to Dolphin Island.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5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5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6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0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97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7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0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AL-180 serves as an evacuation route connecting Fort Morgan Peninsula to Dolphin Island.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100-meter buffer to include additional visible features in aerial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8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3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Tem</a:t>
            </a:r>
            <a:r>
              <a:rPr lang="en-US" dirty="0"/>
              <a:t> o original?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B84B-2808-484E-A1FE-EFD33EFB97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C851-8CEE-5A68-6887-15E9E349F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0B255-FF64-36CC-3BA0-092DBF372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1914-042C-04C9-FCBD-C7BFD171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0406-821E-4E1A-9320-F761E343DB58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06B1-50CB-7FC8-0DA9-8C8B006A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F35A4-C937-F419-9D3B-0B9CB59E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0B25-96CF-C105-974A-B0129750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0AE64-04B0-C5D6-4B55-157B7D659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CF8A-F3D9-DF86-0531-9C657C20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6FB9-909C-4E89-BD15-FF208EC59B00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3E4B8-A6E0-07FD-D663-F99436C5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8981-732B-3664-D948-0B55D8EE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59AD-EB0F-BFA5-12F2-1321380A4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BBE1C-DC2A-E2B6-3408-1FF1EF2F1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2B5FA-5ADB-8941-7437-EC7B29B2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7E7D-D126-4BC7-A487-C560DFE2D4D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140FF-AC3B-B107-AE60-B2322D4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0FE0-F1CC-A18B-58D4-0928A7B4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A5B-16B8-E8E8-4F0F-4AB7C42F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C26C-AE03-BB74-06C2-A3B0352E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B2D0-7382-623A-753E-53094D3B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FEB5-0EE0-4C17-8EA8-AC3B8747F463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4E330-D015-014B-8F09-83F72DF8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D998-B262-5636-D006-F4BA99D5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6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C88F-FD49-B540-D791-8ECD7909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ACD2F-E370-07A0-8091-E7C4D9CF6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BD9DB-97D9-292E-F9B1-5D6FA7FC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850C-BBD2-4A41-AB98-E880A07D59FF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A2BF-D3F7-02D7-6DF1-94E3BC27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DD24-5D17-8140-F480-3C30B343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93EA-54B0-8AEB-0FDB-64BE0BF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89671-A7EF-6440-5C28-1EAB0CFAC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B2896-D6DB-2AAC-5011-189E367B3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845D-A948-260E-0C8B-0ABB7D8B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D89A-D16F-4AA4-A635-391B8C51CDDD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D283-41D4-FEF9-ECDB-31D2805E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51DAC-744C-736E-8C72-060892FE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BCF6-AD1C-23C8-4A97-7F61E608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9B11-7110-A6FF-4472-21B0DDEC9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0C75C-C23E-5457-543A-FEDAC9C88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FC010-86E7-2817-AA6E-CAA32C7D9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18F7D-7C96-4CF7-1088-AEE1A0C89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1E800-A55B-D2E0-1238-C0BFB2A3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C27-2AC3-4AEF-8B6A-423444D53DDD}" type="datetime1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F5AE4-3EBA-1741-3965-0AA96A7E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7571B-E6F6-39C0-47CE-22A197AA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7C60-1E56-8E29-387F-2C9790DA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4D100-2840-0987-CB3F-680F1FF8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12E3-CF59-4244-93D0-0B9C7D6D7E0C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687D0-D3CD-D747-83FA-F4E52725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4CF8-7675-D822-5B0F-47D66634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956E3-E85B-24C6-BB9D-BBAE3A3B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AB-E5DC-4F9F-8E49-91369D78A2CA}" type="datetime1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77DA3-B553-4E25-3336-8E18286F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1DDA2-17BA-440A-DFD8-C01B1D47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15A3-A6E4-3799-D818-6397D808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C612-C5E4-22FF-9D0C-A2EB9191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E73AB-BFB6-548F-9A18-E1E490926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A4AC4-7299-C986-0CE2-43F98E76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011-9038-46F0-BC00-41D4FBA3CB8E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2A632-6CB2-20B6-3A04-00737968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1A670-0427-8E6D-9701-4C94B391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7CFC-674F-0316-25CF-5B7EABF0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D5C9-978D-4111-88B3-49935EB40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593D6-276A-CD2A-628A-911887C7E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6F57B-44A5-B94D-CA7D-B6118A0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C563-B952-4E27-A536-724367A2AF13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C6A91-5467-BE29-4B15-42BFD913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2FDB-3B9A-C231-7BEF-016618A2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6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7E22A-3A28-2849-2DB3-D5D43748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912C5-83E7-469B-BB9D-6EA2BA692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151C1-ADEF-B2C4-EF55-8BA14E7EB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23DCA-90AD-4C5F-84FF-763A70A3666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9CFAF-1BE9-D9FB-F1BF-A7F087358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725D9-C787-80DB-3319-9274C5F6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3FE57-FE80-4758-AABF-DF6F048E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1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57170873-66A6-412E-9796-1B4F29519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189B7DE-4E4E-4534-AE7D-F7E46A807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00335" cy="3429000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057DD-5926-78B5-EEDC-494623442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654863"/>
            <a:ext cx="10735320" cy="1428078"/>
          </a:xfrm>
        </p:spPr>
        <p:txBody>
          <a:bodyPr anchor="t">
            <a:normAutofit fontScale="90000"/>
          </a:bodyPr>
          <a:lstStyle/>
          <a:p>
            <a:r>
              <a:rPr lang="en-US" sz="4800" dirty="0"/>
              <a:t>A framework for evaluating pavement vulnerability to shallow groundwater rise in coastal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6104E-8BE1-20A6-EAB5-13437D80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7642" y="4398635"/>
            <a:ext cx="6296630" cy="2167434"/>
          </a:xfrm>
        </p:spPr>
        <p:txBody>
          <a:bodyPr anchor="b">
            <a:normAutofit fontScale="70000" lnSpcReduction="20000"/>
          </a:bodyPr>
          <a:lstStyle/>
          <a:p>
            <a:pPr algn="l"/>
            <a:r>
              <a:rPr lang="en-US" sz="2000" dirty="0"/>
              <a:t>Authors: Bruno J. de O. Sousa</a:t>
            </a:r>
            <a:r>
              <a:rPr lang="en-US" sz="2000" baseline="30000" dirty="0"/>
              <a:t>1</a:t>
            </a:r>
            <a:r>
              <a:rPr lang="en-US" sz="2000" dirty="0"/>
              <a:t>,</a:t>
            </a:r>
          </a:p>
          <a:p>
            <a:pPr algn="l"/>
            <a:r>
              <a:rPr lang="en-US" sz="2000" dirty="0"/>
              <a:t>Daniel B. Wright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Bret M. Webb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en-US" sz="2000" dirty="0"/>
              <a:t>José G. Vasconcelos</a:t>
            </a:r>
            <a:r>
              <a:rPr lang="en-US" sz="2000" baseline="30000" dirty="0"/>
              <a:t>1</a:t>
            </a:r>
          </a:p>
          <a:p>
            <a:pPr algn="l"/>
            <a:r>
              <a:rPr lang="en-US" sz="2000" dirty="0"/>
              <a:t>Presenter: Bruno Sousa</a:t>
            </a:r>
          </a:p>
          <a:p>
            <a:pPr algn="l"/>
            <a:r>
              <a:rPr lang="en-US" sz="2000" baseline="30000" dirty="0"/>
              <a:t>1</a:t>
            </a:r>
            <a:r>
              <a:rPr lang="en-US" sz="2000" dirty="0"/>
              <a:t>Department of Civil and Environmental Engineering, Auburn University, Auburn, Alabama.</a:t>
            </a:r>
          </a:p>
          <a:p>
            <a:pPr algn="l"/>
            <a:r>
              <a:rPr lang="en-US" sz="2000" baseline="30000" dirty="0"/>
              <a:t>2</a:t>
            </a:r>
            <a:r>
              <a:rPr lang="en-US" sz="2000" dirty="0"/>
              <a:t>Department of Civil and Environmental Engineering, University of Wisconsin-Madison</a:t>
            </a:r>
          </a:p>
          <a:p>
            <a:pPr algn="l"/>
            <a:r>
              <a:rPr lang="en-US" sz="2000" baseline="30000" dirty="0"/>
              <a:t>3</a:t>
            </a:r>
            <a:r>
              <a:rPr lang="en-US" sz="2000" dirty="0"/>
              <a:t>Department of Civil, Coastal, &amp; Environmental Engineering, University of South Alabama</a:t>
            </a:r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D32B2BD1-A6EB-DB99-DCC5-A0485933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5" y="3684596"/>
            <a:ext cx="1483004" cy="1428078"/>
          </a:xfrm>
          <a:prstGeom prst="rect">
            <a:avLst/>
          </a:prstGeom>
        </p:spPr>
      </p:pic>
      <p:pic>
        <p:nvPicPr>
          <p:cNvPr id="5" name="Picture 4" descr="A logo of an auburn university&#10;&#10;Description automatically generated">
            <a:extLst>
              <a:ext uri="{FF2B5EF4-FFF2-40B4-BE49-F238E27FC236}">
                <a16:creationId xmlns:a16="http://schemas.microsoft.com/office/drawing/2014/main" id="{BB604016-6564-5735-1AC9-A797AEEE4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8" b="19158"/>
          <a:stretch/>
        </p:blipFill>
        <p:spPr>
          <a:xfrm>
            <a:off x="985537" y="5317919"/>
            <a:ext cx="2786148" cy="1031287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DA2FA620-6FD0-8864-9C68-1ACA82E9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66" y="4027400"/>
            <a:ext cx="2786151" cy="7817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77ED5D-0414-931E-BEA8-4F56535100A2}"/>
              </a:ext>
            </a:extLst>
          </p:cNvPr>
          <p:cNvSpPr txBox="1">
            <a:spLocks/>
          </p:cNvSpPr>
          <p:nvPr/>
        </p:nvSpPr>
        <p:spPr>
          <a:xfrm>
            <a:off x="1456680" y="410110"/>
            <a:ext cx="10735320" cy="841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2024 National Hydraulic Engineering Conference</a:t>
            </a:r>
          </a:p>
          <a:p>
            <a:pPr algn="l"/>
            <a:r>
              <a:rPr lang="en-US" sz="2400" dirty="0"/>
              <a:t>Biloxi, Mississippi – Aug 29, 2024</a:t>
            </a:r>
          </a:p>
        </p:txBody>
      </p:sp>
      <p:pic>
        <p:nvPicPr>
          <p:cNvPr id="6" name="Picture 5" descr="A water drop with a bridge and waves&#10;&#10;Description automatically generated">
            <a:extLst>
              <a:ext uri="{FF2B5EF4-FFF2-40B4-BE49-F238E27FC236}">
                <a16:creationId xmlns:a16="http://schemas.microsoft.com/office/drawing/2014/main" id="{5E0D0731-D6E9-CE8E-1174-6EF8D50AC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3" y="50054"/>
            <a:ext cx="1127858" cy="15698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4A2A1-83C6-793F-DA4A-FC417AD3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BEBF0-5D26-317D-362C-D9F7483F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791004" cy="123901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Methods – Calibration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B3455C-0D6D-9999-532C-682DF6868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94" y="2718054"/>
                <a:ext cx="4161282" cy="3207258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dirty="0"/>
                  <a:t>Groundwater level rise</a:t>
                </a:r>
              </a:p>
              <a:p>
                <a:r>
                  <a:rPr lang="en-US" sz="2400" dirty="0"/>
                  <a:t>Rainfall response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en-US" sz="36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B3455C-0D6D-9999-532C-682DF6868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94" y="2718054"/>
                <a:ext cx="4161282" cy="3207258"/>
              </a:xfrm>
              <a:blipFill>
                <a:blip r:embed="rId2"/>
                <a:stretch>
                  <a:fillRect l="-2050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5555405F-476C-C000-1A3C-CB8F9EB81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463257"/>
            <a:ext cx="6922008" cy="40320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62DCD-C4B1-4C65-CABC-E2596415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BEBF0-5D26-317D-362C-D9F7483F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854065" cy="550925"/>
          </a:xfrm>
        </p:spPr>
        <p:txBody>
          <a:bodyPr anchor="b">
            <a:normAutofit/>
          </a:bodyPr>
          <a:lstStyle/>
          <a:p>
            <a:r>
              <a:rPr lang="en-US" sz="3200" dirty="0"/>
              <a:t>Methods – Calibration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2C8D4-465B-24F4-448E-10EC965D5F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91" y="2718054"/>
                <a:ext cx="4358561" cy="3207258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dirty="0"/>
                  <a:t>Drawdown as an exponential function.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=0.0068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−2.73(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𝐺𝑊𝐿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𝐺𝑊𝐿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𝑠𝑡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2C8D4-465B-24F4-448E-10EC965D5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91" y="2718054"/>
                <a:ext cx="4358561" cy="3207258"/>
              </a:xfrm>
              <a:blipFill>
                <a:blip r:embed="rId2"/>
                <a:stretch>
                  <a:fillRect l="-1818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graph of a number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BBD3C547-8B13-A924-D018-C7823BE0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7" y="1465740"/>
            <a:ext cx="6921940" cy="4035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F7A64-A462-25EA-55A9-BB4DFBF6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B6E54-23D7-4040-D9E6-606B01D7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3642767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: Calculation steps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58273-42B7-3FB7-9EC1-58257472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diagram of a flowchart&#10;&#10;Description automatically generated">
            <a:extLst>
              <a:ext uri="{FF2B5EF4-FFF2-40B4-BE49-F238E27FC236}">
                <a16:creationId xmlns:a16="http://schemas.microsoft.com/office/drawing/2014/main" id="{8C7F1BC5-444B-1DA0-19C4-123D7F0AF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13" y="136525"/>
            <a:ext cx="7980515" cy="6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Results – Groundwater Response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03B70F1A-34F5-7430-CCD3-EE8C5A837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"/>
          <a:stretch/>
        </p:blipFill>
        <p:spPr>
          <a:xfrm>
            <a:off x="1048404" y="1590678"/>
            <a:ext cx="10050517" cy="51653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0201-23B9-2691-F886-EB11771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0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Results – Calibration (The Pines)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67FE203-B8AA-5758-EDD8-29E3F71E5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90" y="2884374"/>
            <a:ext cx="10058400" cy="3200400"/>
          </a:xfrm>
          <a:prstGeom prst="rect">
            <a:avLst/>
          </a:prstGeom>
        </p:spPr>
      </p:pic>
      <p:pic>
        <p:nvPicPr>
          <p:cNvPr id="12" name="Picture 1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01A50ED-95AB-806C-EB0E-FBD47509B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26577"/>
            <a:ext cx="9929648" cy="173558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F4F0ADD-05AA-5F34-1A74-B6B3CF8A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66C49-A904-18E0-7DBF-3711E83E2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4" y="6193216"/>
            <a:ext cx="8512278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8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Results – Calibration (Boat Launch)</a:t>
            </a:r>
          </a:p>
        </p:txBody>
      </p:sp>
      <p:pic>
        <p:nvPicPr>
          <p:cNvPr id="5" name="Content Placeholder 4" descr="A graph of red and blue lines&#10;&#10;Description automatically generated">
            <a:extLst>
              <a:ext uri="{FF2B5EF4-FFF2-40B4-BE49-F238E27FC236}">
                <a16:creationId xmlns:a16="http://schemas.microsoft.com/office/drawing/2014/main" id="{184DFF4E-0B08-0C80-E531-2680436A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29" y="2998184"/>
            <a:ext cx="10058400" cy="32004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01A50ED-95AB-806C-EB0E-FBD47509B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29" y="1324300"/>
            <a:ext cx="9947132" cy="17386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F0E02-244D-8F88-230A-DA485ECA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A80C0-B92B-07A4-EBD8-44485C278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4" y="6193216"/>
            <a:ext cx="8512278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Results – Validation (Navy Cove)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0201-23B9-2691-F886-EB11771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 descr="A map of the coast&#10;&#10;Description automatically generated with medium confidence">
            <a:extLst>
              <a:ext uri="{FF2B5EF4-FFF2-40B4-BE49-F238E27FC236}">
                <a16:creationId xmlns:a16="http://schemas.microsoft.com/office/drawing/2014/main" id="{1DC8B0C3-C101-835B-5C2D-3790CF6F4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4"/>
          <a:stretch/>
        </p:blipFill>
        <p:spPr>
          <a:xfrm>
            <a:off x="646544" y="2555047"/>
            <a:ext cx="10701160" cy="27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Results – Validation (Navy Cove)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0201-23B9-2691-F886-EB11771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A graph showing time and date&#10;&#10;Description automatically generated">
            <a:extLst>
              <a:ext uri="{FF2B5EF4-FFF2-40B4-BE49-F238E27FC236}">
                <a16:creationId xmlns:a16="http://schemas.microsoft.com/office/drawing/2014/main" id="{0A464221-5A41-892E-594B-46AB3AD17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6" y="1304031"/>
            <a:ext cx="10362099" cy="1811172"/>
          </a:xfrm>
          <a:prstGeom prst="rect">
            <a:avLst/>
          </a:prstGeom>
        </p:spPr>
      </p:pic>
      <p:pic>
        <p:nvPicPr>
          <p:cNvPr id="10" name="Picture 9" descr="A graph of red and blue lines&#10;&#10;Description automatically generated">
            <a:extLst>
              <a:ext uri="{FF2B5EF4-FFF2-40B4-BE49-F238E27FC236}">
                <a16:creationId xmlns:a16="http://schemas.microsoft.com/office/drawing/2014/main" id="{1B2F0393-148E-9FA0-7FB7-E80C53C3D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8" y="3115203"/>
            <a:ext cx="10462953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7EEDCB-1068-4DAC-A1F5-6268DDDCB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4" y="6235256"/>
            <a:ext cx="8512278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0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Results – Evaluation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0201-23B9-2691-F886-EB11771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15D1F2-01AD-5980-B14F-6DED26D41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45825"/>
              </p:ext>
            </p:extLst>
          </p:nvPr>
        </p:nvGraphicFramePr>
        <p:xfrm>
          <a:off x="3002738" y="2234291"/>
          <a:ext cx="5952074" cy="246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468">
                  <a:extLst>
                    <a:ext uri="{9D8B030D-6E8A-4147-A177-3AD203B41FA5}">
                      <a16:colId xmlns:a16="http://schemas.microsoft.com/office/drawing/2014/main" val="3011410516"/>
                    </a:ext>
                  </a:extLst>
                </a:gridCol>
                <a:gridCol w="1996375">
                  <a:extLst>
                    <a:ext uri="{9D8B030D-6E8A-4147-A177-3AD203B41FA5}">
                      <a16:colId xmlns:a16="http://schemas.microsoft.com/office/drawing/2014/main" val="2208033117"/>
                    </a:ext>
                  </a:extLst>
                </a:gridCol>
                <a:gridCol w="1941231">
                  <a:extLst>
                    <a:ext uri="{9D8B030D-6E8A-4147-A177-3AD203B41FA5}">
                      <a16:colId xmlns:a16="http://schemas.microsoft.com/office/drawing/2014/main" val="2688379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RMSE (m)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NSE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39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The Pines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0.07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0.76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6903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Boat Launch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0.12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0.69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2611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0.1*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0.75*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82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Navy Cove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0.1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0.5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9806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C77797-1E54-EF2A-C004-3BBC9FF4897D}"/>
              </a:ext>
            </a:extLst>
          </p:cNvPr>
          <p:cNvSpPr txBox="1"/>
          <p:nvPr/>
        </p:nvSpPr>
        <p:spPr>
          <a:xfrm>
            <a:off x="3002738" y="4883341"/>
            <a:ext cx="825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*Without the effect of the drainage channel.</a:t>
            </a:r>
          </a:p>
        </p:txBody>
      </p:sp>
    </p:spTree>
    <p:extLst>
      <p:ext uri="{BB962C8B-B14F-4D97-AF65-F5344CB8AC3E}">
        <p14:creationId xmlns:p14="http://schemas.microsoft.com/office/powerpoint/2010/main" val="324604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Results – GWL Exceedance Probability (Navy Cove)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0201-23B9-2691-F886-EB11771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902057A-E823-B5FE-DDB2-64917987D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60" y="1554816"/>
            <a:ext cx="7353906" cy="52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671C8-47B0-3B23-E872-D1DB30D6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Context</a:t>
            </a:r>
          </a:p>
        </p:txBody>
      </p:sp>
      <p:pic>
        <p:nvPicPr>
          <p:cNvPr id="9" name="Picture 8" descr="A road with a large pothole&#10;&#10;Description automatically generated">
            <a:extLst>
              <a:ext uri="{FF2B5EF4-FFF2-40B4-BE49-F238E27FC236}">
                <a16:creationId xmlns:a16="http://schemas.microsoft.com/office/drawing/2014/main" id="{890BAC2E-348D-E982-9C84-00AD0C826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5" r="2604" b="5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8" name="Picture 7" descr="A road with trees and a sign&#10;&#10;Description automatically generated">
            <a:extLst>
              <a:ext uri="{FF2B5EF4-FFF2-40B4-BE49-F238E27FC236}">
                <a16:creationId xmlns:a16="http://schemas.microsoft.com/office/drawing/2014/main" id="{31359355-EED9-3E2A-43F9-947E74273F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21384" b="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0" name="Picture 9" descr="A small pond with grass and bushes&#10;&#10;Description automatically generated">
            <a:extLst>
              <a:ext uri="{FF2B5EF4-FFF2-40B4-BE49-F238E27FC236}">
                <a16:creationId xmlns:a16="http://schemas.microsoft.com/office/drawing/2014/main" id="{77E2C9C8-DBEA-80F4-00DB-1543C1785F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r="4506" b="2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1E14-6049-6106-6FE6-AE0EDB55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2154622"/>
            <a:ext cx="5186451" cy="4417000"/>
          </a:xfrm>
        </p:spPr>
        <p:txBody>
          <a:bodyPr>
            <a:normAutofit/>
          </a:bodyPr>
          <a:lstStyle/>
          <a:p>
            <a:r>
              <a:rPr lang="en-US" dirty="0"/>
              <a:t>Study area: Alabama State Route 180.</a:t>
            </a:r>
          </a:p>
          <a:p>
            <a:pPr lvl="1"/>
            <a:r>
              <a:rPr lang="en-US" dirty="0"/>
              <a:t>Mobile Bay to the north, Gulf of Mexico to the south.</a:t>
            </a:r>
          </a:p>
          <a:p>
            <a:r>
              <a:rPr lang="en-US" dirty="0"/>
              <a:t>Vulnerability to flooding and high water tables.</a:t>
            </a:r>
          </a:p>
          <a:p>
            <a:r>
              <a:rPr lang="en-US" dirty="0"/>
              <a:t>Part of an effort to apply Nature-based solutions to improve coastal roadway resiliency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C689D-FE3B-04B8-2464-172F0080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Results – Pavement Saturation (Navy Cove)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C0201-23B9-2691-F886-EB11771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comparison of a diagram&#10;&#10;Description automatically generated with medium confidence">
            <a:extLst>
              <a:ext uri="{FF2B5EF4-FFF2-40B4-BE49-F238E27FC236}">
                <a16:creationId xmlns:a16="http://schemas.microsoft.com/office/drawing/2014/main" id="{34BE2199-FE03-2E65-9EC3-7FBD552D9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0" b="25211"/>
          <a:stretch/>
        </p:blipFill>
        <p:spPr>
          <a:xfrm>
            <a:off x="722736" y="2079812"/>
            <a:ext cx="10743480" cy="4140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BB296F-77D4-CEB2-78B7-6C3508D2D3E4}"/>
              </a:ext>
            </a:extLst>
          </p:cNvPr>
          <p:cNvSpPr txBox="1"/>
          <p:nvPr/>
        </p:nvSpPr>
        <p:spPr>
          <a:xfrm>
            <a:off x="3121571" y="158166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7043D-8CD9-563E-A518-52363BEC550D}"/>
              </a:ext>
            </a:extLst>
          </p:cNvPr>
          <p:cNvSpPr txBox="1"/>
          <p:nvPr/>
        </p:nvSpPr>
        <p:spPr>
          <a:xfrm>
            <a:off x="8020964" y="1629548"/>
            <a:ext cx="19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SLR (0.4 m*)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4781F-26C1-FFE1-DD74-13234A42960E}"/>
              </a:ext>
            </a:extLst>
          </p:cNvPr>
          <p:cNvSpPr txBox="1"/>
          <p:nvPr/>
        </p:nvSpPr>
        <p:spPr>
          <a:xfrm>
            <a:off x="407426" y="6336473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*0.4 m of sea level rise, which is equivalent to NOAA’s Intermediate High in 2050 or Low in 2100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8EAD1-1A3D-AB82-23DD-7081E8D70B13}"/>
              </a:ext>
            </a:extLst>
          </p:cNvPr>
          <p:cNvSpPr txBox="1"/>
          <p:nvPr/>
        </p:nvSpPr>
        <p:spPr>
          <a:xfrm>
            <a:off x="5658292" y="4975674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 table</a:t>
            </a:r>
          </a:p>
        </p:txBody>
      </p:sp>
    </p:spTree>
    <p:extLst>
      <p:ext uri="{BB962C8B-B14F-4D97-AF65-F5344CB8AC3E}">
        <p14:creationId xmlns:p14="http://schemas.microsoft.com/office/powerpoint/2010/main" val="236551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7ABCA-A68A-47DD-B732-76FF34C6F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3202-7391-C34C-60AD-1F508ADA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5" y="3505199"/>
            <a:ext cx="4809068" cy="2608143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Future Research Direction</a:t>
            </a:r>
          </a:p>
        </p:txBody>
      </p:sp>
      <p:pic>
        <p:nvPicPr>
          <p:cNvPr id="7" name="Graphic 6" descr="Artificial Intelligence outline">
            <a:extLst>
              <a:ext uri="{FF2B5EF4-FFF2-40B4-BE49-F238E27FC236}">
                <a16:creationId xmlns:a16="http://schemas.microsoft.com/office/drawing/2014/main" id="{7836C316-DBDF-1FC4-0F0C-DA0CB8F1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33599" y="2514599"/>
            <a:ext cx="914400" cy="914400"/>
          </a:xfrm>
          <a:prstGeom prst="rect">
            <a:avLst/>
          </a:prstGeom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2E31866-9141-F6C8-FD1E-304FAAC99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88621"/>
              </p:ext>
            </p:extLst>
          </p:nvPr>
        </p:nvGraphicFramePr>
        <p:xfrm>
          <a:off x="5683044" y="422787"/>
          <a:ext cx="5992489" cy="598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96F9EE8-E589-CBBD-B925-C1213A7BCC72}"/>
              </a:ext>
            </a:extLst>
          </p:cNvPr>
          <p:cNvSpPr/>
          <p:nvPr/>
        </p:nvSpPr>
        <p:spPr>
          <a:xfrm>
            <a:off x="1682277" y="2995288"/>
            <a:ext cx="9595688" cy="8674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7D583-24CF-C31C-F47C-A0EC54F5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5187-6779-2BD6-7B77-53021EE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FC154-9FAC-81D9-5CB4-C668D3D7A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420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7955B-9DB5-46B3-5201-63D64427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5187-6779-2BD6-7B77-53021EE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F4E6-6D79-6E26-2445-1EF386478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Chen, X., &amp; Wang, H. (2023). Transportation Geotechnics Impact of sea level rise on asphalt pavement responses considering seasonal groundwater and moisture gradient in subgrade. Transportation Geotechnics, 40(April), 100992. https://doi.org/10.1016/j.trgeo.2023.100992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Titus-Glover, L., Darter, M. I., &amp; Von Quintus, H. (2019). Impact of Environmental Factors on Pavement Performance in the Absence of Heavy Loads (Issue March).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CBC2A-CD43-50F5-C049-13476E3D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671C8-47B0-3B23-E872-D1DB30D6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572815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Context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676E4FC0-7E03-27CB-9527-16FAC39B1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207665"/>
              </p:ext>
            </p:extLst>
          </p:nvPr>
        </p:nvGraphicFramePr>
        <p:xfrm>
          <a:off x="725214" y="1828800"/>
          <a:ext cx="7136524" cy="4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1" descr="Colourful paint patterns">
            <a:extLst>
              <a:ext uri="{FF2B5EF4-FFF2-40B4-BE49-F238E27FC236}">
                <a16:creationId xmlns:a16="http://schemas.microsoft.com/office/drawing/2014/main" id="{BFFEDEED-8DDD-60A4-7469-F91D0DDF02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499" r="31243"/>
          <a:stretch/>
        </p:blipFill>
        <p:spPr>
          <a:xfrm>
            <a:off x="8408276" y="10"/>
            <a:ext cx="3689131" cy="685799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67FB6-9C44-9222-DD89-D8115496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5AD94-3BE7-7231-6FD7-8A471AD9C21D}"/>
              </a:ext>
            </a:extLst>
          </p:cNvPr>
          <p:cNvSpPr txBox="1"/>
          <p:nvPr/>
        </p:nvSpPr>
        <p:spPr>
          <a:xfrm>
            <a:off x="725214" y="6448350"/>
            <a:ext cx="6827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*Chen &amp; Wang (2023); Titus-Glover et al. (2019)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946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ad with a large pothole&#10;&#10;Description automatically generated">
            <a:extLst>
              <a:ext uri="{FF2B5EF4-FFF2-40B4-BE49-F238E27FC236}">
                <a16:creationId xmlns:a16="http://schemas.microsoft.com/office/drawing/2014/main" id="{04ED5D91-FB2F-DB43-0D33-1F95EDAE2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671C8-47B0-3B23-E872-D1DB30D6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732" y="365125"/>
            <a:ext cx="4007068" cy="189991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1E14-6049-6106-6FE6-AE0EDB55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194" y="2434200"/>
            <a:ext cx="6077606" cy="391404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research intends to produce an intuitive framework to evaluate the exposure of AL-180’s pavement to elevated shallow groundwater levels (SGWL).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framework is based on accumulated rainfall, proximity to water bodies, tidal level fluctuations, drawdown characteristics, and nearby roadway drainage.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68A2C-2357-9EC8-1F65-BFC87736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land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BA226278-7437-238A-EC5E-FBACA3AA7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t="28872" r="1389" b="-1074"/>
          <a:stretch/>
        </p:blipFill>
        <p:spPr>
          <a:xfrm>
            <a:off x="1" y="133899"/>
            <a:ext cx="9669642" cy="64928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CB46D-B83A-1EF9-A81A-5EA0B3EE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Study Area Characteristics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0F9C-9714-DBC2-F7A6-DC898C37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313549" cy="37427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Main Land Cover Classes: Open Water, Woody Wetlands, Emergent Herbaceous Wetlands, Developed, Low and Medium Intensity, Barren Land (Sand).</a:t>
            </a:r>
          </a:p>
          <a:p>
            <a:r>
              <a:rPr lang="en-US" sz="2400" dirty="0"/>
              <a:t>Predominant Soil: Sand.</a:t>
            </a:r>
          </a:p>
          <a:p>
            <a:r>
              <a:rPr lang="en-US" sz="2400" dirty="0"/>
              <a:t>Mean Annual Rainfall: 1581 mm (62 inches).</a:t>
            </a:r>
          </a:p>
          <a:p>
            <a:r>
              <a:rPr lang="en-US" sz="2400" dirty="0"/>
              <a:t>No streams in the peninsula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42A71-8E57-8C27-618C-6A9692FF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5EA34-640F-6101-CD9F-355883B6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Methods: Monitoring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464140-6E48-DA4B-E54C-42486C848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62828"/>
              </p:ext>
            </p:extLst>
          </p:nvPr>
        </p:nvGraphicFramePr>
        <p:xfrm>
          <a:off x="632085" y="1235101"/>
          <a:ext cx="10927829" cy="274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map of the coast&#10;&#10;Description automatically generated with medium confidence">
            <a:extLst>
              <a:ext uri="{FF2B5EF4-FFF2-40B4-BE49-F238E27FC236}">
                <a16:creationId xmlns:a16="http://schemas.microsoft.com/office/drawing/2014/main" id="{55A53ABD-4A22-64FE-6888-002052D82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4"/>
          <a:stretch/>
        </p:blipFill>
        <p:spPr>
          <a:xfrm>
            <a:off x="714460" y="3757609"/>
            <a:ext cx="10701160" cy="27899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97FC3-7707-CC0C-3B73-28732829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Methods – Study Delineation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diagram of a sea channel&#10;&#10;Description automatically generated">
            <a:extLst>
              <a:ext uri="{FF2B5EF4-FFF2-40B4-BE49-F238E27FC236}">
                <a16:creationId xmlns:a16="http://schemas.microsoft.com/office/drawing/2014/main" id="{275579D2-0EA5-41A3-827E-5E989049F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-998" r="316" b="42013"/>
          <a:stretch/>
        </p:blipFill>
        <p:spPr>
          <a:xfrm>
            <a:off x="1124607" y="1707465"/>
            <a:ext cx="9942785" cy="48411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3B611-4A43-D140-A0B3-42E61164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2ABE959-2AE5-57E6-7A22-F458EA4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Methods – Groundwater Level Estimator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72ACDD-47C2-DCF8-1C28-04CA1C776E0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443F3-6C85-C1AB-2642-BAA7FE84AB7B}"/>
              </a:ext>
            </a:extLst>
          </p:cNvPr>
          <p:cNvSpPr/>
          <p:nvPr/>
        </p:nvSpPr>
        <p:spPr>
          <a:xfrm>
            <a:off x="8178295" y="1737360"/>
            <a:ext cx="1257904" cy="25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diagram of a sea channel&#10;&#10;Description automatically generated">
            <a:extLst>
              <a:ext uri="{FF2B5EF4-FFF2-40B4-BE49-F238E27FC236}">
                <a16:creationId xmlns:a16="http://schemas.microsoft.com/office/drawing/2014/main" id="{275579D2-0EA5-41A3-827E-5E989049F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41013" r="2" b="2"/>
          <a:stretch/>
        </p:blipFill>
        <p:spPr>
          <a:xfrm>
            <a:off x="1124607" y="1707465"/>
            <a:ext cx="9942785" cy="48411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1497E-7ECB-CDFA-4B14-29E81C1B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BEBF0-5D26-317D-362C-D9F7483F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801513" cy="123901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Methods – Calibration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566AC1-5EB2-2D37-7DC2-A1BC110C5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248" y="2736342"/>
                <a:ext cx="4667676" cy="3207258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dirty="0"/>
                  <a:t>Static Water Level</a:t>
                </a:r>
              </a:p>
              <a:p>
                <a:r>
                  <a:rPr lang="en-US" sz="2400" dirty="0"/>
                  <a:t>Tidal amplitude effect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𝐺𝑊𝐿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=0.0037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+0.0356</m:t>
                    </m:r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=0.2597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−0.026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566AC1-5EB2-2D37-7DC2-A1BC110C5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248" y="2736342"/>
                <a:ext cx="4667676" cy="3207258"/>
              </a:xfrm>
              <a:blipFill>
                <a:blip r:embed="rId2"/>
                <a:stretch>
                  <a:fillRect l="-1828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of a line&#10;&#10;Description automatically generated">
            <a:extLst>
              <a:ext uri="{FF2B5EF4-FFF2-40B4-BE49-F238E27FC236}">
                <a16:creationId xmlns:a16="http://schemas.microsoft.com/office/drawing/2014/main" id="{15916589-D2D3-5D3C-0E30-41D70502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239819"/>
            <a:ext cx="6922008" cy="44789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6A5CD-1F3B-3129-4C69-A117C2B4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FE57-FE80-4758-AABF-DF6F048E82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679</Words>
  <Application>Microsoft Office PowerPoint</Application>
  <PresentationFormat>Widescreen</PresentationFormat>
  <Paragraphs>137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A framework for evaluating pavement vulnerability to shallow groundwater rise in coastal Alabama</vt:lpstr>
      <vt:lpstr>Context</vt:lpstr>
      <vt:lpstr>Context</vt:lpstr>
      <vt:lpstr>Objectives</vt:lpstr>
      <vt:lpstr>Study Area Characteristics</vt:lpstr>
      <vt:lpstr>Methods: Monitoring</vt:lpstr>
      <vt:lpstr>Methods – Study Delineation</vt:lpstr>
      <vt:lpstr>Methods – Groundwater Level Estimator</vt:lpstr>
      <vt:lpstr>Methods – Calibration</vt:lpstr>
      <vt:lpstr>Methods – Calibration</vt:lpstr>
      <vt:lpstr>Methods – Calibration</vt:lpstr>
      <vt:lpstr>Methods : Calculation steps</vt:lpstr>
      <vt:lpstr>Results – Groundwater Response</vt:lpstr>
      <vt:lpstr>Results – Calibration (The Pines)</vt:lpstr>
      <vt:lpstr>Results – Calibration (Boat Launch)</vt:lpstr>
      <vt:lpstr>Results – Validation (Navy Cove)</vt:lpstr>
      <vt:lpstr>Results – Validation (Navy Cove)</vt:lpstr>
      <vt:lpstr>Results – Evaluation</vt:lpstr>
      <vt:lpstr>Results – GWL Exceedance Probability (Navy Cove)</vt:lpstr>
      <vt:lpstr>Results – Pavement Saturation (Navy Cove)</vt:lpstr>
      <vt:lpstr>Future Research Direction</vt:lpstr>
      <vt:lpstr>Acknowledgments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GSSHA Modeling Applied to a Coastal Roadway in Alabama</dc:title>
  <dc:creator>Bruno Jose De Oliveira Sousa</dc:creator>
  <cp:lastModifiedBy>Bruno Jose De Oliveira Sousa</cp:lastModifiedBy>
  <cp:revision>88</cp:revision>
  <dcterms:created xsi:type="dcterms:W3CDTF">2024-05-01T19:43:22Z</dcterms:created>
  <dcterms:modified xsi:type="dcterms:W3CDTF">2024-08-21T21:56:49Z</dcterms:modified>
</cp:coreProperties>
</file>