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572" r:id="rId5"/>
    <p:sldId id="4596" r:id="rId6"/>
    <p:sldId id="4636" r:id="rId7"/>
    <p:sldId id="4637" r:id="rId8"/>
    <p:sldId id="4650" r:id="rId9"/>
    <p:sldId id="4655" r:id="rId10"/>
    <p:sldId id="4638" r:id="rId11"/>
    <p:sldId id="4646" r:id="rId12"/>
    <p:sldId id="4656" r:id="rId13"/>
    <p:sldId id="4657" r:id="rId14"/>
    <p:sldId id="4658" r:id="rId15"/>
    <p:sldId id="4659" r:id="rId16"/>
    <p:sldId id="4660" r:id="rId17"/>
    <p:sldId id="4661" r:id="rId18"/>
    <p:sldId id="4662" r:id="rId19"/>
    <p:sldId id="4639" r:id="rId20"/>
    <p:sldId id="4563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5" orient="horz" pos="648" userDrawn="1">
          <p15:clr>
            <a:srgbClr val="A4A3A4"/>
          </p15:clr>
        </p15:guide>
        <p15:guide id="6" pos="3840">
          <p15:clr>
            <a:srgbClr val="A4A3A4"/>
          </p15:clr>
        </p15:guide>
        <p15:guide id="7" pos="1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B9CF12-89A0-72FC-1428-6EA411545E8A}" name="Emily Seluga" initials="ES" userId="S::ESELUGA@vhb.com::4c6d7070-8aa1-40c9-8772-24da28dfeacc" providerId="AD"/>
  <p188:author id="{BF6E7619-1584-D045-A7D2-8FEDC161A851}" name="Channing Mulholland" initials="CM" userId="S::CMulholland@vhb.com::09b24ddc-f550-4721-ade6-94b30c3ba322" providerId="AD"/>
  <p188:author id="{5A729A1D-FBC7-BB13-121E-ECC833DADAFC}" name="Victor Cabrera" initials="VC" userId="S::VCabrera@vhb.com::326ad143-b450-4a3d-8f4d-32ae28478a6a" providerId="AD"/>
  <p188:author id="{959DB520-CCBF-E398-C5E9-1888710D1942}" name="Faith Burgos" initials="FB" userId="S::fburgos@vhb.com::e20963f2-c72c-4ca5-9f59-39b3f58d58b6" providerId="AD"/>
  <p188:author id="{CA12292C-A1A3-EDC3-2D8C-18E5AEB92BA5}" name="Sarah Toole" initials="ST" userId="S::SToole@vhb.com::f3523a0b-3c0f-41e1-939e-d628eccc34b8" providerId="AD"/>
  <p188:author id="{E726205A-27A0-7E49-C9D7-D7CB9F8193D4}" name="Elizabeth Freeman" initials="EF" userId="S::EFreeman@vhb.com::4a400445-5976-4cf1-b743-07aa28af7606" providerId="AD"/>
  <p188:author id="{E0854D5C-D819-F4AA-F966-DB81105D811F}" name="Michelle Zhe" initials="MZ" userId="S::mzhe@vhb.com::bfcf795f-bf2c-4eff-8dab-5545dcdfc096" providerId="AD"/>
  <p188:author id="{9D70257C-92E7-9E8B-A7D1-A6C5DB028660}" name="Burgos, Faith" initials="BF" userId="Burgos, Faith" providerId="None"/>
  <p188:author id="{1B88E781-C1D7-4019-36C8-57DC0BDA708F}" name="Maureen Wiklund" initials="MW" userId="S::MWiklund@vhb.com::239a29fb-6e7e-43b1-bb9e-cf90bad09da8" providerId="AD"/>
  <p188:author id="{7696E08A-B5BF-14DD-80C8-1F2D320B6961}" name="Elizabeth Schultz" initials="ES" userId="S::eschultz@vhb.com::0a163249-c1d1-4e56-b6b7-dbc50648b524" providerId="AD"/>
  <p188:author id="{44157A94-CDE3-B3BD-2C59-24DB6D3E70B1}" name="Nick Rutigliano" initials="NR" userId="S::nrutigliano@vhb.com::2801677b-c739-48d7-bdcf-e5823e8ffd0a" providerId="AD"/>
  <p188:author id="{1C1BD5BB-A9C4-2A84-776C-72095873571C}" name="Brianna Ferrera" initials="BF" userId="S::bferrera@vhb.com::256f276f-2e13-4293-84c4-f5e6bb8be74c" providerId="AD"/>
  <p188:author id="{A211E0C4-4B2C-93E2-25A7-C1359274C3B9}" name="Chinoy Edwards" initials="CE" userId="S::cedwards@vhb.com::ad948d5b-af5c-4f1b-954b-3336ae97d5f4" providerId="AD"/>
  <p188:author id="{0F3F30EA-3D8C-D6BA-DB2B-F38C84CD2AB1}" name="Winsland Lee" initials="WL" userId="S::wlee@vhb.com::e42683be-8ec6-4661-a497-811eac25f5e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chultz" initials="ES" lastIdx="3" clrIdx="6">
    <p:extLst>
      <p:ext uri="{19B8F6BF-5375-455C-9EA6-DF929625EA0E}">
        <p15:presenceInfo xmlns:p15="http://schemas.microsoft.com/office/powerpoint/2012/main" userId="S::eschultz@vhb.com::0a163249-c1d1-4e56-b6b7-dbc50648b524" providerId="AD"/>
      </p:ext>
    </p:extLst>
  </p:cmAuthor>
  <p:cmAuthor id="1" name="Fresolo, Nicole" initials="FN" lastIdx="3" clrIdx="0">
    <p:extLst>
      <p:ext uri="{19B8F6BF-5375-455C-9EA6-DF929625EA0E}">
        <p15:presenceInfo xmlns:p15="http://schemas.microsoft.com/office/powerpoint/2012/main" userId="S::NFresolo@vhb.com::2a953bb9-4402-4cd4-ac4c-4b2b011a68c6" providerId="AD"/>
      </p:ext>
    </p:extLst>
  </p:cmAuthor>
  <p:cmAuthor id="8" name="Susan Lee" initials="SL" lastIdx="2" clrIdx="7">
    <p:extLst>
      <p:ext uri="{19B8F6BF-5375-455C-9EA6-DF929625EA0E}">
        <p15:presenceInfo xmlns:p15="http://schemas.microsoft.com/office/powerpoint/2012/main" userId="S::SusanLee@vhb.com::999d6e33-7f8f-4777-8cd9-8e122d81f10f" providerId="AD"/>
      </p:ext>
    </p:extLst>
  </p:cmAuthor>
  <p:cmAuthor id="2" name="Ferrera, Brianna" initials="FB" lastIdx="7" clrIdx="1">
    <p:extLst>
      <p:ext uri="{19B8F6BF-5375-455C-9EA6-DF929625EA0E}">
        <p15:presenceInfo xmlns:p15="http://schemas.microsoft.com/office/powerpoint/2012/main" userId="S::bferrera@vhb.com::256f276f-2e13-4293-84c4-f5e6bb8be74c" providerId="AD"/>
      </p:ext>
    </p:extLst>
  </p:cmAuthor>
  <p:cmAuthor id="3" name="Toole, Sarah" initials="TS" lastIdx="116" clrIdx="2">
    <p:extLst>
      <p:ext uri="{19B8F6BF-5375-455C-9EA6-DF929625EA0E}">
        <p15:presenceInfo xmlns:p15="http://schemas.microsoft.com/office/powerpoint/2012/main" userId="S::SToole@vhb.com::f3523a0b-3c0f-41e1-939e-d628eccc34b8" providerId="AD"/>
      </p:ext>
    </p:extLst>
  </p:cmAuthor>
  <p:cmAuthor id="4" name="Dabek, Lauren" initials="DL" lastIdx="10" clrIdx="3">
    <p:extLst>
      <p:ext uri="{19B8F6BF-5375-455C-9EA6-DF929625EA0E}">
        <p15:presenceInfo xmlns:p15="http://schemas.microsoft.com/office/powerpoint/2012/main" userId="S::LDabek@vhb.com::a8dcaebc-5dcb-4fe6-962d-8dd8d8251466" providerId="AD"/>
      </p:ext>
    </p:extLst>
  </p:cmAuthor>
  <p:cmAuthor id="5" name="Freeman, Elizabeth" initials="FE" lastIdx="28" clrIdx="4">
    <p:extLst>
      <p:ext uri="{19B8F6BF-5375-455C-9EA6-DF929625EA0E}">
        <p15:presenceInfo xmlns:p15="http://schemas.microsoft.com/office/powerpoint/2012/main" userId="S::EFreeman@vhb.com::4a400445-5976-4cf1-b743-07aa28af7606" providerId="AD"/>
      </p:ext>
    </p:extLst>
  </p:cmAuthor>
  <p:cmAuthor id="6" name="Seluga, Emily" initials="SE" lastIdx="8" clrIdx="5">
    <p:extLst>
      <p:ext uri="{19B8F6BF-5375-455C-9EA6-DF929625EA0E}">
        <p15:presenceInfo xmlns:p15="http://schemas.microsoft.com/office/powerpoint/2012/main" userId="S::ESELUGA@vhb.com::4c6d7070-8aa1-40c9-8772-24da28dfea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00859B"/>
    <a:srgbClr val="749A36"/>
    <a:srgbClr val="4EADC2"/>
    <a:srgbClr val="62B0A6"/>
    <a:srgbClr val="D2EAAC"/>
    <a:srgbClr val="9CD048"/>
    <a:srgbClr val="4BACC6"/>
    <a:srgbClr val="1992A9"/>
    <a:srgbClr val="3BA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46176-6EF3-4B9A-87AC-FDBF4239E9B5}" v="115" dt="2024-08-14T17:32:38.526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6" autoAdjust="0"/>
    <p:restoredTop sz="69849" autoAdjust="0"/>
  </p:normalViewPr>
  <p:slideViewPr>
    <p:cSldViewPr snapToGrid="0">
      <p:cViewPr varScale="1">
        <p:scale>
          <a:sx n="56" d="100"/>
          <a:sy n="56" d="100"/>
        </p:scale>
        <p:origin x="1661" y="53"/>
      </p:cViewPr>
      <p:guideLst>
        <p:guide orient="horz" pos="648"/>
        <p:guide pos="3840"/>
        <p:guide pos="1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5EDFE-FE98-46BA-904C-2FA9FCDBA29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98932-6D43-4810-973C-1B9951B67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795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8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0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04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Correction factor for pier nose shape</a:t>
            </a:r>
            <a:br>
              <a:rPr lang="en-US" b="0" dirty="0">
                <a:solidFill>
                  <a:srgbClr val="172B4D"/>
                </a:solidFill>
                <a:effectLst/>
              </a:rPr>
            </a:b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K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2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Correction factor for angle of attack of flow</a:t>
            </a:r>
            <a:br>
              <a:rPr lang="en-US" b="0" dirty="0">
                <a:solidFill>
                  <a:srgbClr val="172B4D"/>
                </a:solidFill>
                <a:effectLst/>
              </a:rPr>
            </a:b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K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3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Correction factor for bed condition</a:t>
            </a:r>
            <a:br>
              <a:rPr lang="en-US" b="0" dirty="0">
                <a:solidFill>
                  <a:srgbClr val="172B4D"/>
                </a:solidFill>
                <a:effectLst/>
              </a:rPr>
            </a:b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K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4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Correction factor for armoring of bed material</a:t>
            </a:r>
            <a:br>
              <a:rPr lang="en-US" b="0" dirty="0">
                <a:solidFill>
                  <a:srgbClr val="172B4D"/>
                </a:solidFill>
                <a:effectLst/>
              </a:rPr>
            </a:b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a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r>
              <a:rPr lang="en-US" b="0" dirty="0">
                <a:solidFill>
                  <a:srgbClr val="172B4D"/>
                </a:solidFill>
                <a:effectLst/>
              </a:rPr>
              <a:t>Pier width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70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C34"/>
                </a:solidFill>
                <a:effectLst/>
                <a:highlight>
                  <a:srgbClr val="FEFEFE"/>
                </a:highlight>
                <a:latin typeface="roboto-regular"/>
              </a:rPr>
              <a:t>Laursen's</a:t>
            </a:r>
            <a:r>
              <a:rPr lang="en-US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roboto-regular"/>
              </a:rPr>
              <a:t> (1960) live-bed scour</a:t>
            </a:r>
          </a:p>
          <a:p>
            <a:endParaRPr lang="en-US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Average depth in the main channel or floodplain at the approach </a:t>
            </a:r>
            <a:r>
              <a:rPr lang="en-US" b="0" dirty="0" err="1">
                <a:solidFill>
                  <a:srgbClr val="172B4D"/>
                </a:solidFill>
                <a:effectLst/>
              </a:rPr>
              <a:t>sectionfeet</a:t>
            </a:r>
            <a:r>
              <a:rPr lang="en-US" b="0" dirty="0">
                <a:solidFill>
                  <a:srgbClr val="172B4D"/>
                </a:solidFill>
                <a:effectLst/>
              </a:rPr>
              <a:t> (meters)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y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0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Average depth in the main channel or floodplain at the contracted section before </a:t>
            </a:r>
            <a:r>
              <a:rPr lang="en-US" b="0" dirty="0" err="1">
                <a:solidFill>
                  <a:srgbClr val="172B4D"/>
                </a:solidFill>
                <a:effectLst/>
              </a:rPr>
              <a:t>scourfeet</a:t>
            </a:r>
            <a:r>
              <a:rPr lang="en-US" b="0" dirty="0">
                <a:solidFill>
                  <a:srgbClr val="172B4D"/>
                </a:solidFill>
                <a:effectLst/>
              </a:rPr>
              <a:t> (meters)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Q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1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Flow in the main channel or floodplain at the approach section, which is transporting </a:t>
            </a:r>
            <a:r>
              <a:rPr lang="en-US" b="0" dirty="0" err="1">
                <a:solidFill>
                  <a:srgbClr val="172B4D"/>
                </a:solidFill>
                <a:effectLst/>
              </a:rPr>
              <a:t>sedimentcfs</a:t>
            </a:r>
            <a:r>
              <a:rPr lang="en-US" b="0" dirty="0">
                <a:solidFill>
                  <a:srgbClr val="172B4D"/>
                </a:solidFill>
                <a:effectLst/>
              </a:rPr>
              <a:t> (m3/s)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Q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2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pPr algn="l" fontAlgn="t"/>
            <a:r>
              <a:rPr lang="en-US" b="0" dirty="0">
                <a:solidFill>
                  <a:srgbClr val="172B4D"/>
                </a:solidFill>
                <a:effectLst/>
              </a:rPr>
              <a:t>Flow in the main channel or floodplain at the contracted section, which is transporting </a:t>
            </a:r>
            <a:r>
              <a:rPr lang="en-US" b="0" dirty="0" err="1">
                <a:solidFill>
                  <a:srgbClr val="172B4D"/>
                </a:solidFill>
                <a:effectLst/>
              </a:rPr>
              <a:t>sedimentcfs</a:t>
            </a:r>
            <a:r>
              <a:rPr lang="en-US" b="0" dirty="0">
                <a:solidFill>
                  <a:srgbClr val="172B4D"/>
                </a:solidFill>
                <a:effectLst/>
              </a:rPr>
              <a:t> (m3/s)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th-italic"/>
              </a:rPr>
              <a:t>W</a:t>
            </a:r>
            <a:r>
              <a:rPr lang="en-US" b="0" i="0" u="none" strike="noStrike" dirty="0">
                <a:solidFill>
                  <a:srgbClr val="000C34"/>
                </a:solidFill>
                <a:effectLst/>
                <a:latin typeface="MathJax_Main"/>
              </a:rPr>
              <a:t>1</a:t>
            </a:r>
            <a:endParaRPr lang="en-US" b="0" dirty="0">
              <a:solidFill>
                <a:srgbClr val="000C34"/>
              </a:solidFill>
              <a:effectLst/>
              <a:latin typeface="roboto-regular"/>
            </a:endParaRPr>
          </a:p>
          <a:p>
            <a:r>
              <a:rPr lang="en-US" b="0" dirty="0">
                <a:solidFill>
                  <a:srgbClr val="172B4D"/>
                </a:solidFill>
                <a:effectLst/>
              </a:rPr>
              <a:t>Bottom width in the main channel or floodplain at the approach section. This is approximated as the top width of the active flow area in HEC-RAS.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77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https://www.fhwa.dot.gov/engineering/hydraulics/pubs/hif19061.pdf</a:t>
            </a:r>
          </a:p>
          <a:p>
            <a:r>
              <a:rPr lang="en-US" dirty="0"/>
              <a:t>https://www.hec.usace.army.mil/confluence/rasdocs/rasum/latest</a:t>
            </a:r>
          </a:p>
          <a:p>
            <a:r>
              <a:rPr lang="en-US" dirty="0"/>
              <a:t>https://www.hec.usace.army.mil/confluence/rasdocs/rmum/latest</a:t>
            </a:r>
          </a:p>
        </p:txBody>
      </p:sp>
    </p:spTree>
    <p:extLst>
      <p:ext uri="{BB962C8B-B14F-4D97-AF65-F5344CB8AC3E}">
        <p14:creationId xmlns:p14="http://schemas.microsoft.com/office/powerpoint/2010/main" val="834295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1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3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 Conservation (Continuity)</a:t>
            </a:r>
          </a:p>
          <a:p>
            <a:endParaRPr lang="en-US" dirty="0"/>
          </a:p>
          <a:p>
            <a:r>
              <a:rPr lang="en-US" dirty="0"/>
              <a:t>Full Momentum Conservation</a:t>
            </a:r>
          </a:p>
          <a:p>
            <a:pPr lvl="2"/>
            <a:r>
              <a:rPr lang="en-US" dirty="0"/>
              <a:t>Gravity and friction</a:t>
            </a:r>
          </a:p>
          <a:p>
            <a:pPr lvl="2"/>
            <a:r>
              <a:rPr lang="en-US" dirty="0"/>
              <a:t>Hydrostatic Pressure</a:t>
            </a:r>
          </a:p>
          <a:p>
            <a:pPr lvl="2"/>
            <a:r>
              <a:rPr lang="en-US" dirty="0"/>
              <a:t>Acceleration (local and convective)</a:t>
            </a:r>
          </a:p>
          <a:p>
            <a:pPr lvl="2"/>
            <a:r>
              <a:rPr lang="en-US" dirty="0"/>
              <a:t>Turbulent eddy viscosity (optional)</a:t>
            </a:r>
          </a:p>
          <a:p>
            <a:pPr lvl="2"/>
            <a:r>
              <a:rPr lang="en-US" dirty="0"/>
              <a:t>Wind forces (optional)</a:t>
            </a:r>
          </a:p>
          <a:p>
            <a:pPr lvl="2"/>
            <a:r>
              <a:rPr lang="en-US" dirty="0"/>
              <a:t>Coriolis term (optional)</a:t>
            </a:r>
          </a:p>
          <a:p>
            <a:pPr marL="285750" lvl="1" indent="0">
              <a:buFont typeface="Arial" charset="0"/>
              <a:buNone/>
            </a:pPr>
            <a:endParaRPr lang="en-US" dirty="0"/>
          </a:p>
          <a:p>
            <a:r>
              <a:rPr lang="en-US" dirty="0"/>
              <a:t>Diffusion Wave</a:t>
            </a:r>
          </a:p>
          <a:p>
            <a:pPr lvl="2"/>
            <a:r>
              <a:rPr lang="en-US" dirty="0"/>
              <a:t>Gravity and friction</a:t>
            </a:r>
          </a:p>
          <a:p>
            <a:pPr lvl="2"/>
            <a:r>
              <a:rPr lang="en-US" dirty="0"/>
              <a:t>Hydrostatic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4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08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31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8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xt, patter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43999" cy="1143000"/>
          </a:xfrm>
        </p:spPr>
        <p:txBody>
          <a:bodyPr/>
          <a:lstStyle>
            <a:lvl1pPr marL="0" indent="0">
              <a:defRPr>
                <a:solidFill>
                  <a:srgbClr val="17819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1" y="1600155"/>
            <a:ext cx="9143869" cy="457204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ll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EE4126D-B3C7-8EB6-E2E4-D6FC76E1F887}"/>
              </a:ext>
            </a:extLst>
          </p:cNvPr>
          <p:cNvSpPr/>
          <p:nvPr userDrawn="1"/>
        </p:nvSpPr>
        <p:spPr>
          <a:xfrm>
            <a:off x="-1" y="492542"/>
            <a:ext cx="12192001" cy="6365459"/>
          </a:xfrm>
          <a:custGeom>
            <a:avLst/>
            <a:gdLst>
              <a:gd name="connsiteX0" fmla="*/ 12192001 w 12192001"/>
              <a:gd name="connsiteY0" fmla="*/ 0 h 6365459"/>
              <a:gd name="connsiteX1" fmla="*/ 12192001 w 12192001"/>
              <a:gd name="connsiteY1" fmla="*/ 6365459 h 6365459"/>
              <a:gd name="connsiteX2" fmla="*/ 0 w 12192001"/>
              <a:gd name="connsiteY2" fmla="*/ 6365459 h 6365459"/>
              <a:gd name="connsiteX3" fmla="*/ 0 w 12192001"/>
              <a:gd name="connsiteY3" fmla="*/ 1046941 h 6365459"/>
              <a:gd name="connsiteX4" fmla="*/ 213608 w 12192001"/>
              <a:gd name="connsiteY4" fmla="*/ 1069455 h 6365459"/>
              <a:gd name="connsiteX5" fmla="*/ 11744514 w 12192001"/>
              <a:gd name="connsiteY5" fmla="*/ 117288 h 636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6365459">
                <a:moveTo>
                  <a:pt x="12192001" y="0"/>
                </a:moveTo>
                <a:lnTo>
                  <a:pt x="12192001" y="6365459"/>
                </a:lnTo>
                <a:lnTo>
                  <a:pt x="0" y="6365459"/>
                </a:lnTo>
                <a:lnTo>
                  <a:pt x="0" y="1046941"/>
                </a:lnTo>
                <a:lnTo>
                  <a:pt x="213608" y="1069455"/>
                </a:lnTo>
                <a:cubicBezTo>
                  <a:pt x="3836008" y="1403525"/>
                  <a:pt x="7700114" y="1130873"/>
                  <a:pt x="11744514" y="11728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AC26FD-13B8-B532-A5A8-AEA39728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9143999" cy="1143000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97533-D858-F0F7-C6A9-78D6E12801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31" y="1950720"/>
            <a:ext cx="9143869" cy="422148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741962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- no logo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12192000" cy="903770"/>
          </a:xfrm>
          <a:solidFill>
            <a:srgbClr val="00859B"/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52" y="6084918"/>
            <a:ext cx="10984033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0369" y="6422976"/>
            <a:ext cx="10983116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81855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- no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12192000" cy="903770"/>
          </a:xfrm>
          <a:solidFill>
            <a:schemeClr val="bg1"/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52" y="6084918"/>
            <a:ext cx="10984033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0369" y="6422976"/>
            <a:ext cx="10983116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06676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- with logo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07608E4-B4CD-17A8-263B-8D13BB0CE6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12192000" cy="903770"/>
          </a:xfrm>
          <a:solidFill>
            <a:srgbClr val="00859B"/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62339" y="6068292"/>
            <a:ext cx="9875676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63256" y="6406350"/>
            <a:ext cx="9874759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  <p:pic>
        <p:nvPicPr>
          <p:cNvPr id="4" name="Picture 3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87CE17C5-58C6-7B72-C73F-8F41FEC22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5" y="6150419"/>
            <a:ext cx="1008649" cy="5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1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- with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55"/>
            <a:ext cx="12192000" cy="902208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52814" y="6068292"/>
            <a:ext cx="9875676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53731" y="6406350"/>
            <a:ext cx="9874759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388759086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754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118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37768" y="0"/>
            <a:ext cx="5954232" cy="342368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37767" y="3561908"/>
            <a:ext cx="5952744" cy="329609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1184" cy="43386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37768" y="1"/>
            <a:ext cx="5954232" cy="25193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7768" y="2636874"/>
            <a:ext cx="3118883" cy="17099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498419" y="2636874"/>
            <a:ext cx="2693581" cy="17083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6081823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37767" y="4469220"/>
            <a:ext cx="5952744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collage 2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37768" y="2640413"/>
            <a:ext cx="3118883" cy="1709928"/>
          </a:xfrm>
          <a:prstGeom prst="rect">
            <a:avLst/>
          </a:prstGeom>
          <a:solidFill>
            <a:srgbClr val="007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1184" cy="43386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37768" y="1"/>
            <a:ext cx="5954232" cy="25193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498419" y="2640413"/>
            <a:ext cx="2693581" cy="17083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6081823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37767" y="4469220"/>
            <a:ext cx="5952744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410325" y="3238500"/>
            <a:ext cx="2781300" cy="619125"/>
          </a:xfrm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 insert caption here ]</a:t>
            </a:r>
          </a:p>
        </p:txBody>
      </p:sp>
    </p:spTree>
    <p:extLst>
      <p:ext uri="{BB962C8B-B14F-4D97-AF65-F5344CB8AC3E}">
        <p14:creationId xmlns:p14="http://schemas.microsoft.com/office/powerpoint/2010/main" val="109188461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058400" cy="1143000"/>
          </a:xfrm>
        </p:spPr>
        <p:txBody>
          <a:bodyPr/>
          <a:lstStyle>
            <a:lvl1pPr marL="0" indent="0">
              <a:defRPr lang="en-US" sz="3600" b="0" kern="1200" dirty="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1" y="1600155"/>
            <a:ext cx="10058270" cy="403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43754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arge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1" y="1600155"/>
            <a:ext cx="10058270" cy="40358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2D050"/>
              </a:buClr>
              <a:buSzTx/>
              <a:buFontTx/>
              <a:buNone/>
              <a:tabLst/>
              <a:defRPr sz="3000"/>
            </a:lvl1pPr>
            <a:lvl2pPr marL="631825" indent="0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7E7B96-F76C-33F9-10A2-A28E66E2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1" y="274639"/>
            <a:ext cx="10379243" cy="1143000"/>
          </a:xfrm>
        </p:spPr>
        <p:txBody>
          <a:bodyPr/>
          <a:lstStyle>
            <a:lvl1pPr marL="0" indent="0">
              <a:defRPr lang="en-US" sz="3600" b="0" kern="1200" dirty="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507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8" y="1600155"/>
            <a:ext cx="5472092" cy="403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64825" y="1604963"/>
            <a:ext cx="5827183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AA80A7-4457-D106-9E06-33996273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8" y="274639"/>
            <a:ext cx="10379243" cy="1143000"/>
          </a:xfrm>
        </p:spPr>
        <p:txBody>
          <a:bodyPr/>
          <a:lstStyle>
            <a:lvl1pPr marL="0" indent="0">
              <a:defRPr lang="en-US" sz="3600" b="0" kern="1200" dirty="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background,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4258780-0C96-77BC-FFC8-AA9516AB6C5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12648" y="274638"/>
            <a:ext cx="100202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33363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effectLst>
                  <a:outerShdw blurRad="304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0" indent="0">
              <a:tabLst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ABACF-8210-AE43-AD7E-4FA2626EC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600201"/>
            <a:ext cx="5188688" cy="4571999"/>
          </a:xfrm>
          <a:solidFill>
            <a:schemeClr val="bg1">
              <a:alpha val="85000"/>
            </a:schemeClr>
          </a:solidFill>
        </p:spPr>
        <p:txBody>
          <a:bodyPr lIns="685800" t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34B87E0-5E7E-E7C4-2379-11E002CAC3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600201"/>
            <a:ext cx="5188688" cy="4571999"/>
          </a:xfrm>
          <a:solidFill>
            <a:schemeClr val="bg1">
              <a:alpha val="85000"/>
            </a:schemeClr>
          </a:solidFill>
        </p:spPr>
        <p:txBody>
          <a:bodyPr lIns="685800" t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262069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7E7B96-F76C-33F9-10A2-A28E66E2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1" y="274639"/>
            <a:ext cx="10972669" cy="1143000"/>
          </a:xfrm>
        </p:spPr>
        <p:txBody>
          <a:bodyPr/>
          <a:lstStyle>
            <a:lvl1pPr marL="0" indent="0" algn="ctr">
              <a:defRPr lang="en-US" sz="3600" b="0" kern="1200" dirty="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66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6" y="5762847"/>
            <a:ext cx="9452344" cy="566738"/>
          </a:xfrm>
        </p:spPr>
        <p:txBody>
          <a:bodyPr anchor="b">
            <a:noAutofit/>
          </a:bodyPr>
          <a:lstStyle>
            <a:lvl1pPr marL="0" indent="0"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atter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5189" y="2305999"/>
            <a:ext cx="6425956" cy="2001734"/>
          </a:xfrm>
          <a:prstGeom prst="rect">
            <a:avLst/>
          </a:prstGeom>
        </p:spPr>
        <p:txBody>
          <a:bodyPr anchor="b"/>
          <a:lstStyle>
            <a:lvl1pPr marL="0" indent="0">
              <a:defRPr sz="54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37428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599" y="1600202"/>
            <a:ext cx="10374284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3" r:id="rId2"/>
    <p:sldLayoutId id="2147483719" r:id="rId3"/>
    <p:sldLayoutId id="2147483696" r:id="rId4"/>
    <p:sldLayoutId id="2147483687" r:id="rId5"/>
    <p:sldLayoutId id="2147483735" r:id="rId6"/>
    <p:sldLayoutId id="2147483734" r:id="rId7"/>
    <p:sldLayoutId id="2147483688" r:id="rId8"/>
    <p:sldLayoutId id="2147483698" r:id="rId9"/>
    <p:sldLayoutId id="2147483738" r:id="rId10"/>
    <p:sldLayoutId id="2147483713" r:id="rId11"/>
    <p:sldLayoutId id="2147483716" r:id="rId12"/>
    <p:sldLayoutId id="2147483714" r:id="rId13"/>
    <p:sldLayoutId id="2147483715" r:id="rId14"/>
    <p:sldLayoutId id="2147483718" r:id="rId15"/>
    <p:sldLayoutId id="2147483701" r:id="rId16"/>
    <p:sldLayoutId id="2147483702" r:id="rId17"/>
    <p:sldLayoutId id="2147483717" r:id="rId18"/>
  </p:sldLayoutIdLst>
  <p:transition>
    <p:fade/>
  </p:transition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178199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233363" indent="-233363" algn="l" rtl="0" eaLnBrk="1" fontAlgn="base" hangingPunct="1">
        <a:spcBef>
          <a:spcPts val="1200"/>
        </a:spcBef>
        <a:spcAft>
          <a:spcPct val="0"/>
        </a:spcAft>
        <a:buClr>
          <a:schemeClr val="accent3"/>
        </a:buClr>
        <a:buSzPct val="85000"/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09588" indent="-223838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90563" indent="-174625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489C3F-1D03-C868-A805-279F8B535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6" y="483983"/>
            <a:ext cx="1949711" cy="1045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2622DE-C7B5-05BC-AA34-0BB3D1521A6E}"/>
              </a:ext>
            </a:extLst>
          </p:cNvPr>
          <p:cNvSpPr txBox="1">
            <a:spLocks/>
          </p:cNvSpPr>
          <p:nvPr/>
        </p:nvSpPr>
        <p:spPr bwMode="auto">
          <a:xfrm>
            <a:off x="1006996" y="2536785"/>
            <a:ext cx="10926503" cy="202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 baseline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SENSITIVITY OF THEORETICAL SCOUR TO MODELING AND PARAMETERIZATION ALTERNATIVES FOR BRIDGES IN HEC-RAS 2D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A5BC1B-D3AB-57A1-2BDD-73CBDA0D24CA}"/>
              </a:ext>
            </a:extLst>
          </p:cNvPr>
          <p:cNvSpPr txBox="1">
            <a:spLocks/>
          </p:cNvSpPr>
          <p:nvPr/>
        </p:nvSpPr>
        <p:spPr bwMode="auto">
          <a:xfrm>
            <a:off x="9350360" y="6181718"/>
            <a:ext cx="678255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 baseline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ea typeface="Segoe UI Black" panose="020B0A02040204020203" pitchFamily="34" charset="0"/>
              </a:rPr>
              <a:t>August 28,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1B3D0-1DC9-51CF-3139-4B84636BD504}"/>
              </a:ext>
            </a:extLst>
          </p:cNvPr>
          <p:cNvSpPr txBox="1"/>
          <p:nvPr/>
        </p:nvSpPr>
        <p:spPr>
          <a:xfrm>
            <a:off x="1127212" y="5077293"/>
            <a:ext cx="871023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Shams Al-Amin, 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PhD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PE, CFM, ENV SP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sal-amin@vhb.com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SA/2D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F8A05-6E9B-A923-B169-D76D9C7F1343}"/>
              </a:ext>
            </a:extLst>
          </p:cNvPr>
          <p:cNvSpPr txBox="1"/>
          <p:nvPr/>
        </p:nvSpPr>
        <p:spPr>
          <a:xfrm>
            <a:off x="349141" y="1500574"/>
            <a:ext cx="60188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Piers and abutments added as terrain modifications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SA/2D connection</a:t>
            </a: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15A9-D87F-C925-E711-6CABB0904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57" y="2886546"/>
            <a:ext cx="3958543" cy="2794915"/>
          </a:xfrm>
          <a:prstGeom prst="rect">
            <a:avLst/>
          </a:prstGeom>
        </p:spPr>
      </p:pic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91875E61-40B3-2E7E-13CD-5E6CA9E20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952376"/>
            <a:ext cx="5632927" cy="39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62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F8A05-6E9B-A923-B169-D76D9C7F1343}"/>
              </a:ext>
            </a:extLst>
          </p:cNvPr>
          <p:cNvSpPr txBox="1"/>
          <p:nvPr/>
        </p:nvSpPr>
        <p:spPr>
          <a:xfrm>
            <a:off x="349141" y="1500574"/>
            <a:ext cx="601883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Piers added as terrain modifications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SA/2D connection with abutments</a:t>
            </a: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15A9-D87F-C925-E711-6CABB0904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82" y="2905596"/>
            <a:ext cx="3958543" cy="2794915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5C38402-E7A2-9203-A1E1-31D312E04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1779" y="1950650"/>
            <a:ext cx="5863021" cy="40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7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59" y="175050"/>
            <a:ext cx="9143999" cy="1143000"/>
          </a:xfrm>
        </p:spPr>
        <p:txBody>
          <a:bodyPr/>
          <a:lstStyle/>
          <a:p>
            <a:r>
              <a:rPr lang="en-US" dirty="0"/>
              <a:t>Comparison of Velocity Maps- 100-yr Event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FB700-9705-5BDB-F32A-ED60ADD6C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1172"/>
            <a:ext cx="4074843" cy="283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79055-4898-1743-FAC0-8670F51B5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891" y="1871172"/>
            <a:ext cx="3939873" cy="2750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33AF4-5D2C-3D7A-E974-831CA8E7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12" y="1871172"/>
            <a:ext cx="3942961" cy="2750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625CE5-7760-A11D-91AB-EDD580015CB5}"/>
              </a:ext>
            </a:extLst>
          </p:cNvPr>
          <p:cNvSpPr txBox="1"/>
          <p:nvPr/>
        </p:nvSpPr>
        <p:spPr>
          <a:xfrm>
            <a:off x="1047750" y="4817051"/>
            <a:ext cx="2145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Terrain Modification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9EE48-B21C-6FD1-BB91-AD44DA7D31F9}"/>
              </a:ext>
            </a:extLst>
          </p:cNvPr>
          <p:cNvSpPr txBox="1"/>
          <p:nvPr/>
        </p:nvSpPr>
        <p:spPr>
          <a:xfrm>
            <a:off x="5665433" y="4736387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SA/2D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B27E8-18CD-2250-230C-DCB2AEDA8AA3}"/>
              </a:ext>
            </a:extLst>
          </p:cNvPr>
          <p:cNvSpPr txBox="1"/>
          <p:nvPr/>
        </p:nvSpPr>
        <p:spPr>
          <a:xfrm>
            <a:off x="9753600" y="4719238"/>
            <a:ext cx="845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359328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0" y="107757"/>
            <a:ext cx="10381306" cy="1143000"/>
          </a:xfrm>
        </p:spPr>
        <p:txBody>
          <a:bodyPr/>
          <a:lstStyle/>
          <a:p>
            <a:r>
              <a:rPr lang="en-US" dirty="0"/>
              <a:t>Comparison of Velocity Maps- 500-yr plus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25CE5-7760-A11D-91AB-EDD580015CB5}"/>
              </a:ext>
            </a:extLst>
          </p:cNvPr>
          <p:cNvSpPr txBox="1"/>
          <p:nvPr/>
        </p:nvSpPr>
        <p:spPr>
          <a:xfrm>
            <a:off x="668683" y="4817051"/>
            <a:ext cx="2145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Terrain Modification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9EE48-B21C-6FD1-BB91-AD44DA7D31F9}"/>
              </a:ext>
            </a:extLst>
          </p:cNvPr>
          <p:cNvSpPr txBox="1"/>
          <p:nvPr/>
        </p:nvSpPr>
        <p:spPr>
          <a:xfrm>
            <a:off x="5665433" y="4813956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SA/2D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B27E8-18CD-2250-230C-DCB2AEDA8AA3}"/>
              </a:ext>
            </a:extLst>
          </p:cNvPr>
          <p:cNvSpPr txBox="1"/>
          <p:nvPr/>
        </p:nvSpPr>
        <p:spPr>
          <a:xfrm>
            <a:off x="9847187" y="4796937"/>
            <a:ext cx="845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44BCA-7673-BDC1-1261-03641439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" y="2218099"/>
            <a:ext cx="3952839" cy="2598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1641F-B814-C178-C8C2-BD29EA09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968" y="2218269"/>
            <a:ext cx="3679462" cy="25987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ADD57F-6522-3252-2DE1-69F86570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527" y="2218099"/>
            <a:ext cx="3541778" cy="25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408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0" y="107757"/>
            <a:ext cx="10381306" cy="1143000"/>
          </a:xfrm>
        </p:spPr>
        <p:txBody>
          <a:bodyPr/>
          <a:lstStyle/>
          <a:p>
            <a:r>
              <a:rPr lang="en-US" dirty="0"/>
              <a:t>Comparison of Pier Scours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42D60B-C885-91F2-BD29-F306D1C38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27382"/>
              </p:ext>
            </p:extLst>
          </p:nvPr>
        </p:nvGraphicFramePr>
        <p:xfrm>
          <a:off x="5683540" y="2769804"/>
          <a:ext cx="6046835" cy="2680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8734">
                  <a:extLst>
                    <a:ext uri="{9D8B030D-6E8A-4147-A177-3AD203B41FA5}">
                      <a16:colId xmlns:a16="http://schemas.microsoft.com/office/drawing/2014/main" val="2618481889"/>
                    </a:ext>
                  </a:extLst>
                </a:gridCol>
                <a:gridCol w="1600633">
                  <a:extLst>
                    <a:ext uri="{9D8B030D-6E8A-4147-A177-3AD203B41FA5}">
                      <a16:colId xmlns:a16="http://schemas.microsoft.com/office/drawing/2014/main" val="40787799"/>
                    </a:ext>
                  </a:extLst>
                </a:gridCol>
                <a:gridCol w="2027468">
                  <a:extLst>
                    <a:ext uri="{9D8B030D-6E8A-4147-A177-3AD203B41FA5}">
                      <a16:colId xmlns:a16="http://schemas.microsoft.com/office/drawing/2014/main" val="2819522261"/>
                    </a:ext>
                  </a:extLst>
                </a:gridCol>
              </a:tblGrid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Approach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100 -yr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500plus-yr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3803037"/>
                  </a:ext>
                </a:extLst>
              </a:tr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Terrain Only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9882503"/>
                  </a:ext>
                </a:extLst>
              </a:tr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SA/2D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4939935"/>
                  </a:ext>
                </a:extLst>
              </a:tr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Hybrid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475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AC58CE-B410-41A4-CAE3-ABF84648A4E1}"/>
              </a:ext>
            </a:extLst>
          </p:cNvPr>
          <p:cNvSpPr txBox="1"/>
          <p:nvPr/>
        </p:nvSpPr>
        <p:spPr>
          <a:xfrm>
            <a:off x="7460056" y="2104902"/>
            <a:ext cx="3184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Pier Scour Depth (ft)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DBD13-DB92-DBAE-5AD7-410DD1D21958}"/>
              </a:ext>
            </a:extLst>
          </p:cNvPr>
          <p:cNvSpPr txBox="1"/>
          <p:nvPr/>
        </p:nvSpPr>
        <p:spPr>
          <a:xfrm>
            <a:off x="340089" y="2335734"/>
            <a:ext cx="534345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Reasonably robust when not in pressure and/or weir flow condition</a:t>
            </a:r>
          </a:p>
          <a:p>
            <a:endParaRPr lang="en-US" sz="20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C34"/>
                </a:solidFill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SA/2D more appropriate when in pressure and/or weir flow. Difference may vary based on bridge modeling approach selection.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C34"/>
                </a:solidFill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Reasonably robust in modeling details for SA/2D approach</a:t>
            </a:r>
            <a:endParaRPr lang="en-US" sz="20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45102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0" y="107757"/>
            <a:ext cx="10381306" cy="1143000"/>
          </a:xfrm>
        </p:spPr>
        <p:txBody>
          <a:bodyPr/>
          <a:lstStyle/>
          <a:p>
            <a:r>
              <a:rPr lang="en-US" dirty="0"/>
              <a:t>Comparison of Contraction Scours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42D60B-C885-91F2-BD29-F306D1C38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32700"/>
              </p:ext>
            </p:extLst>
          </p:nvPr>
        </p:nvGraphicFramePr>
        <p:xfrm>
          <a:off x="5683540" y="2769804"/>
          <a:ext cx="6046835" cy="2680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8734">
                  <a:extLst>
                    <a:ext uri="{9D8B030D-6E8A-4147-A177-3AD203B41FA5}">
                      <a16:colId xmlns:a16="http://schemas.microsoft.com/office/drawing/2014/main" val="2618481889"/>
                    </a:ext>
                  </a:extLst>
                </a:gridCol>
                <a:gridCol w="1600633">
                  <a:extLst>
                    <a:ext uri="{9D8B030D-6E8A-4147-A177-3AD203B41FA5}">
                      <a16:colId xmlns:a16="http://schemas.microsoft.com/office/drawing/2014/main" val="40787799"/>
                    </a:ext>
                  </a:extLst>
                </a:gridCol>
                <a:gridCol w="2027468">
                  <a:extLst>
                    <a:ext uri="{9D8B030D-6E8A-4147-A177-3AD203B41FA5}">
                      <a16:colId xmlns:a16="http://schemas.microsoft.com/office/drawing/2014/main" val="2819522261"/>
                    </a:ext>
                  </a:extLst>
                </a:gridCol>
              </a:tblGrid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Approach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100 -yr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500plus-yr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3803037"/>
                  </a:ext>
                </a:extLst>
              </a:tr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Terrain Only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9882503"/>
                  </a:ext>
                </a:extLst>
              </a:tr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SA/2D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4939935"/>
                  </a:ext>
                </a:extLst>
              </a:tr>
              <a:tr h="6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Hybrid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475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AC58CE-B410-41A4-CAE3-ABF84648A4E1}"/>
              </a:ext>
            </a:extLst>
          </p:cNvPr>
          <p:cNvSpPr txBox="1"/>
          <p:nvPr/>
        </p:nvSpPr>
        <p:spPr>
          <a:xfrm>
            <a:off x="6968736" y="2104901"/>
            <a:ext cx="429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Contraction Scour Depth (ft)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DBD13-DB92-DBAE-5AD7-410DD1D21958}"/>
              </a:ext>
            </a:extLst>
          </p:cNvPr>
          <p:cNvSpPr txBox="1"/>
          <p:nvPr/>
        </p:nvSpPr>
        <p:spPr>
          <a:xfrm>
            <a:off x="321981" y="2335733"/>
            <a:ext cx="53434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Contraction scours are comparable</a:t>
            </a:r>
          </a:p>
          <a:p>
            <a:endParaRPr lang="en-US" sz="20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C34"/>
                </a:solidFill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Pressure flow and live bed scour condition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C34"/>
                </a:solidFill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Difference in stage/flow hydrograph and rating curve between SA/2D approach</a:t>
            </a:r>
            <a:endParaRPr lang="en-US" sz="20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</p:txBody>
      </p:sp>
    </p:spTree>
    <p:extLst>
      <p:ext uri="{BB962C8B-B14F-4D97-AF65-F5344CB8AC3E}">
        <p14:creationId xmlns:p14="http://schemas.microsoft.com/office/powerpoint/2010/main" val="4849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45D2A3-5729-F44E-E8FC-83D38A5198C8}"/>
              </a:ext>
            </a:extLst>
          </p:cNvPr>
          <p:cNvSpPr txBox="1">
            <a:spLocks/>
          </p:cNvSpPr>
          <p:nvPr/>
        </p:nvSpPr>
        <p:spPr>
          <a:xfrm>
            <a:off x="609601" y="2493944"/>
            <a:ext cx="6658222" cy="3183957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/>
              <a:t>Two-Dimensional Hydraulic Modeling for Highways in the River Environment (FHWA)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/>
              <a:t>HEC-RAS User Manual (USACE)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/>
              <a:t>HEC-RAS Mapper User Manual (USACE)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/>
              <a:t>HEC-RAS Hydraulic Reference Manual (USACE)</a:t>
            </a:r>
          </a:p>
        </p:txBody>
      </p:sp>
      <p:sp>
        <p:nvSpPr>
          <p:cNvPr id="28" name="Title 7">
            <a:extLst>
              <a:ext uri="{FF2B5EF4-FFF2-40B4-BE49-F238E27FC236}">
                <a16:creationId xmlns:a16="http://schemas.microsoft.com/office/drawing/2014/main" id="{37D10D85-BAA8-C230-748C-0C900EC6449B}"/>
              </a:ext>
            </a:extLst>
          </p:cNvPr>
          <p:cNvSpPr txBox="1">
            <a:spLocks/>
          </p:cNvSpPr>
          <p:nvPr/>
        </p:nvSpPr>
        <p:spPr>
          <a:xfrm>
            <a:off x="609601" y="274639"/>
            <a:ext cx="10058400" cy="1143000"/>
          </a:xfrm>
          <a:prstGeom prst="rect">
            <a:avLst/>
          </a:prstGeom>
        </p:spPr>
        <p:txBody>
          <a:bodyPr anchor="ctr" anchorCtr="0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Available Guidance Materials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B3065A-5970-9D1F-FC0D-0098CA2CB2E2}"/>
              </a:ext>
            </a:extLst>
          </p:cNvPr>
          <p:cNvSpPr txBox="1">
            <a:spLocks/>
          </p:cNvSpPr>
          <p:nvPr/>
        </p:nvSpPr>
        <p:spPr>
          <a:xfrm>
            <a:off x="609732" y="1965141"/>
            <a:ext cx="10305195" cy="3183957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6DC1B3-A23F-07B9-034C-05046A68AB6F}"/>
              </a:ext>
            </a:extLst>
          </p:cNvPr>
          <p:cNvSpPr/>
          <p:nvPr/>
        </p:nvSpPr>
        <p:spPr>
          <a:xfrm>
            <a:off x="609602" y="2562740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635CFB-7765-316D-DB28-48140D981212}"/>
              </a:ext>
            </a:extLst>
          </p:cNvPr>
          <p:cNvSpPr/>
          <p:nvPr/>
        </p:nvSpPr>
        <p:spPr>
          <a:xfrm>
            <a:off x="609597" y="3507121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D2A9A9-0F20-3948-C36D-459A9AAE2A52}"/>
              </a:ext>
            </a:extLst>
          </p:cNvPr>
          <p:cNvSpPr/>
          <p:nvPr/>
        </p:nvSpPr>
        <p:spPr>
          <a:xfrm>
            <a:off x="609598" y="4171365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CF257BF-1CAA-BE3E-3E45-BE5A522C3D55}"/>
              </a:ext>
            </a:extLst>
          </p:cNvPr>
          <p:cNvSpPr/>
          <p:nvPr/>
        </p:nvSpPr>
        <p:spPr>
          <a:xfrm>
            <a:off x="609600" y="4865943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46E59-D4B1-89BC-810D-DB8A6398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380" y="1805332"/>
            <a:ext cx="1948728" cy="230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A707C-A340-213E-425A-50E7D91A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245" y="1826870"/>
            <a:ext cx="1719364" cy="225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07F14E-BC0D-3B2A-CFE4-96EE221AC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132" y="4245732"/>
            <a:ext cx="1805589" cy="233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70E39-D59A-C9AB-B54F-F7CAAB037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251" y="4245732"/>
            <a:ext cx="1699401" cy="250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759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FDD2-84C5-BB23-BC32-66CD7210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753" y="1660032"/>
            <a:ext cx="8282630" cy="2001734"/>
          </a:xfrm>
        </p:spPr>
        <p:txBody>
          <a:bodyPr anchor="b">
            <a:norm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0F1CB9-803C-8E70-9BCD-F934526EA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07" y="1312881"/>
            <a:ext cx="1949711" cy="1045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E5779-05F3-8DB5-37D6-58754E14DB78}"/>
              </a:ext>
            </a:extLst>
          </p:cNvPr>
          <p:cNvSpPr txBox="1"/>
          <p:nvPr/>
        </p:nvSpPr>
        <p:spPr>
          <a:xfrm>
            <a:off x="2505635" y="3868634"/>
            <a:ext cx="871023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Shams Al-Amin, 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PhD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PE, CFM, ENV SP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sal-amin@vhb.com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30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37D10D85-BAA8-C230-748C-0C900EC6449B}"/>
              </a:ext>
            </a:extLst>
          </p:cNvPr>
          <p:cNvSpPr txBox="1">
            <a:spLocks/>
          </p:cNvSpPr>
          <p:nvPr/>
        </p:nvSpPr>
        <p:spPr>
          <a:xfrm>
            <a:off x="609601" y="274639"/>
            <a:ext cx="10058400" cy="1143000"/>
          </a:xfrm>
          <a:prstGeom prst="rect">
            <a:avLst/>
          </a:prstGeom>
        </p:spPr>
        <p:txBody>
          <a:bodyPr anchor="ctr" anchorCtr="0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B3065A-5970-9D1F-FC0D-0098CA2CB2E2}"/>
              </a:ext>
            </a:extLst>
          </p:cNvPr>
          <p:cNvSpPr txBox="1">
            <a:spLocks/>
          </p:cNvSpPr>
          <p:nvPr/>
        </p:nvSpPr>
        <p:spPr>
          <a:xfrm>
            <a:off x="609600" y="1953711"/>
            <a:ext cx="10305195" cy="3183957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Fundamentals of HEC-RAS 2D sub-grid bathymetry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Overview of different modeling approaches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Comparison of velocity gradients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Comparison of flow patterns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Comparison of scour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6DC1B3-A23F-07B9-034C-05046A68AB6F}"/>
              </a:ext>
            </a:extLst>
          </p:cNvPr>
          <p:cNvSpPr/>
          <p:nvPr/>
        </p:nvSpPr>
        <p:spPr>
          <a:xfrm>
            <a:off x="609601" y="2033937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635CFB-7765-316D-DB28-48140D981212}"/>
              </a:ext>
            </a:extLst>
          </p:cNvPr>
          <p:cNvSpPr/>
          <p:nvPr/>
        </p:nvSpPr>
        <p:spPr>
          <a:xfrm>
            <a:off x="609600" y="2700790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D2A9A9-0F20-3948-C36D-459A9AAE2A52}"/>
              </a:ext>
            </a:extLst>
          </p:cNvPr>
          <p:cNvSpPr/>
          <p:nvPr/>
        </p:nvSpPr>
        <p:spPr>
          <a:xfrm>
            <a:off x="609600" y="3367643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7A4B35-1807-FD77-C9BC-72C3C0773EA9}"/>
              </a:ext>
            </a:extLst>
          </p:cNvPr>
          <p:cNvSpPr/>
          <p:nvPr/>
        </p:nvSpPr>
        <p:spPr>
          <a:xfrm>
            <a:off x="609600" y="4034496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72F4B9-CEDF-C94F-1CD4-8C25F0ECAC45}"/>
              </a:ext>
            </a:extLst>
          </p:cNvPr>
          <p:cNvSpPr/>
          <p:nvPr/>
        </p:nvSpPr>
        <p:spPr>
          <a:xfrm>
            <a:off x="609600" y="4701349"/>
            <a:ext cx="356095" cy="356095"/>
          </a:xfrm>
          <a:prstGeom prst="ellipse">
            <a:avLst/>
          </a:prstGeom>
          <a:solidFill>
            <a:srgbClr val="008F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18827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37D10D85-BAA8-C230-748C-0C900EC6449B}"/>
              </a:ext>
            </a:extLst>
          </p:cNvPr>
          <p:cNvSpPr txBox="1">
            <a:spLocks/>
          </p:cNvSpPr>
          <p:nvPr/>
        </p:nvSpPr>
        <p:spPr>
          <a:xfrm>
            <a:off x="609600" y="95262"/>
            <a:ext cx="10058400" cy="1143000"/>
          </a:xfrm>
          <a:prstGeom prst="rect">
            <a:avLst/>
          </a:prstGeom>
        </p:spPr>
        <p:txBody>
          <a:bodyPr anchor="ctr" anchorCtr="0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HEC-RAS Sub-Grid Bathymetry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B3065A-5970-9D1F-FC0D-0098CA2CB2E2}"/>
              </a:ext>
            </a:extLst>
          </p:cNvPr>
          <p:cNvSpPr txBox="1">
            <a:spLocks/>
          </p:cNvSpPr>
          <p:nvPr/>
        </p:nvSpPr>
        <p:spPr>
          <a:xfrm>
            <a:off x="7216918" y="1853096"/>
            <a:ext cx="6064908" cy="580254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1800" i="1" dirty="0">
                <a:solidFill>
                  <a:schemeClr val="tx1"/>
                </a:solidFill>
              </a:rPr>
              <a:t>“All models are wrong, but some are useful”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41A61-3FEF-3643-33DB-07D12B892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328" y="2544023"/>
            <a:ext cx="4474113" cy="224563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7D6E2F-533C-18A9-A798-6342E07F980E}"/>
              </a:ext>
            </a:extLst>
          </p:cNvPr>
          <p:cNvSpPr txBox="1">
            <a:spLocks/>
          </p:cNvSpPr>
          <p:nvPr/>
        </p:nvSpPr>
        <p:spPr>
          <a:xfrm>
            <a:off x="39994" y="1837022"/>
            <a:ext cx="6056005" cy="1143000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/>
              <a:t>Captures the details of the sub grid terrain through hydraulic properties table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Hydraulic properties are developed for each cell &amp; each cell face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Allows for larger computational cells without losing too much of the details of underlying terrain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AF53F-FCA7-5E20-9D9D-6C0666264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52" y="5478880"/>
            <a:ext cx="4465496" cy="1227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86A82-3B9E-1238-D9C2-DA0387195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211" y="5591260"/>
            <a:ext cx="3044323" cy="11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15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37D10D85-BAA8-C230-748C-0C900EC6449B}"/>
              </a:ext>
            </a:extLst>
          </p:cNvPr>
          <p:cNvSpPr txBox="1">
            <a:spLocks/>
          </p:cNvSpPr>
          <p:nvPr/>
        </p:nvSpPr>
        <p:spPr>
          <a:xfrm>
            <a:off x="609601" y="274639"/>
            <a:ext cx="10058400" cy="1143000"/>
          </a:xfrm>
          <a:prstGeom prst="rect">
            <a:avLst/>
          </a:prstGeom>
        </p:spPr>
        <p:txBody>
          <a:bodyPr anchor="ctr" anchorCtr="0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1D vs 2D Hydraulic Modeling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B3065A-5970-9D1F-FC0D-0098CA2CB2E2}"/>
              </a:ext>
            </a:extLst>
          </p:cNvPr>
          <p:cNvSpPr txBox="1">
            <a:spLocks/>
          </p:cNvSpPr>
          <p:nvPr/>
        </p:nvSpPr>
        <p:spPr>
          <a:xfrm>
            <a:off x="609732" y="1965141"/>
            <a:ext cx="10305195" cy="3183957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4A9861-474C-27E3-A042-02BFB1CE7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078" y="1956878"/>
            <a:ext cx="6956501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438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7710-AEF1-E883-822D-B83F24A3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46" y="367237"/>
            <a:ext cx="9143999" cy="1143000"/>
          </a:xfrm>
        </p:spPr>
        <p:txBody>
          <a:bodyPr/>
          <a:lstStyle/>
          <a:p>
            <a:r>
              <a:rPr lang="en-US" dirty="0"/>
              <a:t>SWE vs DWE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5667-78F5-29DD-757F-B1CA197FD1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32" y="1950720"/>
            <a:ext cx="5570732" cy="4221480"/>
          </a:xfrm>
        </p:spPr>
        <p:txBody>
          <a:bodyPr/>
          <a:lstStyle/>
          <a:p>
            <a:r>
              <a:rPr lang="en-US" dirty="0"/>
              <a:t>Shallow Water Equation Applications</a:t>
            </a:r>
          </a:p>
          <a:p>
            <a:pPr lvl="1"/>
            <a:r>
              <a:rPr lang="en-US" dirty="0"/>
              <a:t>Flows with dynamic changes in acceleration</a:t>
            </a:r>
          </a:p>
          <a:p>
            <a:pPr lvl="1"/>
            <a:r>
              <a:rPr lang="en-US" dirty="0"/>
              <a:t>Wave impacts or tidal influences</a:t>
            </a:r>
          </a:p>
          <a:p>
            <a:pPr lvl="1"/>
            <a:r>
              <a:rPr lang="en-US" dirty="0"/>
              <a:t>Detailed solutions around obstructions, bridges, or bends</a:t>
            </a:r>
          </a:p>
          <a:p>
            <a:pPr lvl="1"/>
            <a:r>
              <a:rPr lang="en-US" dirty="0"/>
              <a:t>Coriolis, mixing, or wind influences</a:t>
            </a:r>
          </a:p>
          <a:p>
            <a:pPr lvl="1"/>
            <a:r>
              <a:rPr lang="en-US" dirty="0"/>
              <a:t>High-resolution and detailed results</a:t>
            </a:r>
          </a:p>
          <a:p>
            <a:r>
              <a:rPr lang="en-US" dirty="0"/>
              <a:t>Diffusion Wave Applications</a:t>
            </a:r>
          </a:p>
          <a:p>
            <a:pPr lvl="1"/>
            <a:r>
              <a:rPr lang="en-US" dirty="0"/>
              <a:t>Flow driven mainly by gravity and friction</a:t>
            </a:r>
          </a:p>
          <a:p>
            <a:pPr lvl="1"/>
            <a:r>
              <a:rPr lang="en-US" dirty="0"/>
              <a:t>No waves or tidal influence</a:t>
            </a:r>
          </a:p>
          <a:p>
            <a:pPr lvl="1"/>
            <a:r>
              <a:rPr lang="en-US" dirty="0"/>
              <a:t>Approximate flood extent estimate</a:t>
            </a:r>
          </a:p>
          <a:p>
            <a:pPr lvl="1"/>
            <a:r>
              <a:rPr lang="en-US" dirty="0"/>
              <a:t>Quick estimations or preliminary model runs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023DC-F2DD-1F0A-B276-5D0A2920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914" y="1998058"/>
            <a:ext cx="5443175" cy="37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618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Structures inside 2D Flow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C1552-07A9-820F-1B71-4512CDB9C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280" y="2600608"/>
            <a:ext cx="2601544" cy="266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CD4B9-6951-76F6-8B20-5F663CED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137" y="1593486"/>
            <a:ext cx="3984605" cy="289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A00F05-A400-3FEE-FF06-A1C408820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895" y="4665306"/>
            <a:ext cx="3071253" cy="200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7F6FC0-271B-5D6E-2AA7-BD84B94CBE44}"/>
              </a:ext>
            </a:extLst>
          </p:cNvPr>
          <p:cNvSpPr txBox="1">
            <a:spLocks/>
          </p:cNvSpPr>
          <p:nvPr/>
        </p:nvSpPr>
        <p:spPr>
          <a:xfrm>
            <a:off x="324845" y="2340980"/>
            <a:ext cx="4283369" cy="1143000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/>
              <a:t>SA/2D Connection for bridges in 2D Flow Areas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Headwater-Tailwater Rating Curves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Hydraulics at bridge faces are solved in 2D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Capabilities to model additional hydraulic structures (culverts, gates, weirs, dam breaches)</a:t>
            </a:r>
          </a:p>
        </p:txBody>
      </p:sp>
    </p:spTree>
    <p:extLst>
      <p:ext uri="{BB962C8B-B14F-4D97-AF65-F5344CB8AC3E}">
        <p14:creationId xmlns:p14="http://schemas.microsoft.com/office/powerpoint/2010/main" val="38793088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37D10D85-BAA8-C230-748C-0C900EC6449B}"/>
              </a:ext>
            </a:extLst>
          </p:cNvPr>
          <p:cNvSpPr txBox="1">
            <a:spLocks/>
          </p:cNvSpPr>
          <p:nvPr/>
        </p:nvSpPr>
        <p:spPr>
          <a:xfrm>
            <a:off x="609601" y="274639"/>
            <a:ext cx="10058400" cy="1143000"/>
          </a:xfrm>
          <a:prstGeom prst="rect">
            <a:avLst/>
          </a:prstGeom>
        </p:spPr>
        <p:txBody>
          <a:bodyPr anchor="ctr" anchorCtr="0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rgbClr val="17819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Case Study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B3065A-5970-9D1F-FC0D-0098CA2CB2E2}"/>
              </a:ext>
            </a:extLst>
          </p:cNvPr>
          <p:cNvSpPr txBox="1">
            <a:spLocks/>
          </p:cNvSpPr>
          <p:nvPr/>
        </p:nvSpPr>
        <p:spPr>
          <a:xfrm>
            <a:off x="609732" y="1965141"/>
            <a:ext cx="10305195" cy="3183957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09588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5894B-FC68-7140-E263-DB4B4AEA9B1E}"/>
              </a:ext>
            </a:extLst>
          </p:cNvPr>
          <p:cNvSpPr txBox="1"/>
          <p:nvPr/>
        </p:nvSpPr>
        <p:spPr>
          <a:xfrm>
            <a:off x="249149" y="1823105"/>
            <a:ext cx="461026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Wake 61 Bridge Replacement Project, NCDOT</a:t>
            </a:r>
          </a:p>
          <a:p>
            <a:endParaRPr lang="en-US" sz="2400" dirty="0"/>
          </a:p>
          <a:p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Replacement of an existing NCDOT bridge on SR 1630 (Green Level Church Rd) over Kit Creek in Wake County.</a:t>
            </a:r>
          </a:p>
          <a:p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25475" lvl="1" indent="-277813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Bridge </a:t>
            </a:r>
            <a:r>
              <a:rPr lang="en-US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concrete deck with concrete on timber caps and piles (3@+/-30’, OAL= 91’) </a:t>
            </a:r>
          </a:p>
          <a:p>
            <a:pPr marL="625475" lvl="1" indent="-277813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Corrugated Metal Box Culvert 16.0’ x 6.1’ </a:t>
            </a:r>
          </a:p>
          <a:p>
            <a:pPr marL="625475" lvl="1" indent="-277813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Multiple opening analysis in 1D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CC3C0-08FF-C1FA-1DDC-CAB8FBBC6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06" y="4164914"/>
            <a:ext cx="3686136" cy="1885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9DF6D-6573-5582-1ABA-608214DE0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06" t="24570" r="7249" b="-24570"/>
          <a:stretch/>
        </p:blipFill>
        <p:spPr>
          <a:xfrm>
            <a:off x="7746542" y="1820114"/>
            <a:ext cx="4497896" cy="253435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ED529E6-1BE0-967F-62EB-0177C66F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10" y="2572935"/>
            <a:ext cx="3702088" cy="31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22B6D8-FA2A-B05F-C5D7-1789E9BC0BB5}"/>
              </a:ext>
            </a:extLst>
          </p:cNvPr>
          <p:cNvCxnSpPr>
            <a:cxnSpLocks/>
          </p:cNvCxnSpPr>
          <p:nvPr/>
        </p:nvCxnSpPr>
        <p:spPr>
          <a:xfrm>
            <a:off x="7531080" y="4641613"/>
            <a:ext cx="2195724" cy="844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136D1F-CF36-0BA7-9245-AAB17B7296CC}"/>
              </a:ext>
            </a:extLst>
          </p:cNvPr>
          <p:cNvCxnSpPr>
            <a:cxnSpLocks/>
          </p:cNvCxnSpPr>
          <p:nvPr/>
        </p:nvCxnSpPr>
        <p:spPr>
          <a:xfrm flipV="1">
            <a:off x="7531080" y="2942305"/>
            <a:ext cx="1483606" cy="10915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0B92FA-42AA-750E-BAD2-38CAD657AF30}"/>
              </a:ext>
            </a:extLst>
          </p:cNvPr>
          <p:cNvSpPr txBox="1"/>
          <p:nvPr/>
        </p:nvSpPr>
        <p:spPr>
          <a:xfrm>
            <a:off x="314556" y="6162359"/>
            <a:ext cx="544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Thanks to division 5 and Hydraulics unit, NCDOT</a:t>
            </a:r>
          </a:p>
        </p:txBody>
      </p:sp>
    </p:spTree>
    <p:extLst>
      <p:ext uri="{BB962C8B-B14F-4D97-AF65-F5344CB8AC3E}">
        <p14:creationId xmlns:p14="http://schemas.microsoft.com/office/powerpoint/2010/main" val="11253734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2D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F8A05-6E9B-A923-B169-D76D9C7F1343}"/>
              </a:ext>
            </a:extLst>
          </p:cNvPr>
          <p:cNvSpPr txBox="1"/>
          <p:nvPr/>
        </p:nvSpPr>
        <p:spPr>
          <a:xfrm>
            <a:off x="349141" y="1886680"/>
            <a:ext cx="601883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Developing a Terrain Model and Geospatial Layers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Development of the 2D Computational Mesh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Boundary and Initial Conditions for 2D Flow Areas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Running a Model with 2D Flow Areas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Viewing 2D or 1D/2D Output using HEC-RAS Mapper</a:t>
            </a: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</p:txBody>
      </p:sp>
      <p:pic>
        <p:nvPicPr>
          <p:cNvPr id="3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00D1A4F5-749B-9ABC-5430-C4AD82A1A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25" t="4692"/>
          <a:stretch/>
        </p:blipFill>
        <p:spPr>
          <a:xfrm>
            <a:off x="5872278" y="1958331"/>
            <a:ext cx="6124104" cy="40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18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F86-6B8B-7FEC-E07A-B0391176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Terrain Modification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F8A05-6E9B-A923-B169-D76D9C7F1343}"/>
              </a:ext>
            </a:extLst>
          </p:cNvPr>
          <p:cNvSpPr txBox="1"/>
          <p:nvPr/>
        </p:nvSpPr>
        <p:spPr>
          <a:xfrm>
            <a:off x="349141" y="1500574"/>
            <a:ext cx="60188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regular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Piers and abutments added as terrain modifications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0" i="0" dirty="0">
                <a:solidFill>
                  <a:srgbClr val="000C34"/>
                </a:solidFill>
                <a:effectLst/>
                <a:highlight>
                  <a:srgbClr val="FEFEFE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No SA/2D connection</a:t>
            </a: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  <a:p>
            <a:pPr algn="l"/>
            <a:endParaRPr lang="en-US" sz="2400" b="0" i="0" dirty="0">
              <a:solidFill>
                <a:srgbClr val="000C34"/>
              </a:solidFill>
              <a:effectLst/>
              <a:highlight>
                <a:srgbClr val="FEFEFE"/>
              </a:highlight>
              <a:latin typeface="roboto-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16DD1-5ECF-4AD0-2E47-246177DB1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14" y="2879149"/>
            <a:ext cx="4373586" cy="2981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D63C1-3892-7AB8-B3E3-5238DF29D0E9}"/>
              </a:ext>
            </a:extLst>
          </p:cNvPr>
          <p:cNvSpPr txBox="1"/>
          <p:nvPr/>
        </p:nvSpPr>
        <p:spPr>
          <a:xfrm>
            <a:off x="4380029" y="3077140"/>
            <a:ext cx="68538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Terrain</a:t>
            </a:r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BDC024EC-44A4-E06E-81A9-46E677BE25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0003" y="1690051"/>
            <a:ext cx="6009173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29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1" dirty="0" smtClean="0">
            <a:solidFill>
              <a:schemeClr val="bg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HB_PPT_Template_2024" id="{41CD8CBC-315E-4E81-A8DB-31F44EFD3BB2}" vid="{2EC7389C-E864-4A85-B37A-63220B342C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E01A62-318F-4626-9A24-597C3E40FB56}">
  <we:reference id="wa200000729" version="3.19.222.0" store="en-US" storeType="OMEX"/>
  <we:alternateReferences>
    <we:reference id="WA200000729" version="3.19.222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21F367071CEE4896DD5555429BBAC4" ma:contentTypeVersion="10" ma:contentTypeDescription="Create a new document." ma:contentTypeScope="" ma:versionID="24898fdfb3a82352427a1cbb18ba8016">
  <xsd:schema xmlns:xsd="http://www.w3.org/2001/XMLSchema" xmlns:xs="http://www.w3.org/2001/XMLSchema" xmlns:p="http://schemas.microsoft.com/office/2006/metadata/properties" xmlns:ns2="9a3d5214-0f3a-41d0-9cc0-4cb3d0f21e5b" targetNamespace="http://schemas.microsoft.com/office/2006/metadata/properties" ma:root="true" ma:fieldsID="2133ca0faf165e147e724074b7db1098" ns2:_="">
    <xsd:import namespace="9a3d5214-0f3a-41d0-9cc0-4cb3d0f21e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d5214-0f3a-41d0-9cc0-4cb3d0f21e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97CE3C-6ABB-408B-A5C0-9D03928A4EA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9a3d5214-0f3a-41d0-9cc0-4cb3d0f21e5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67429BD-81AF-4A13-B7BC-808411DF0F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3d5214-0f3a-41d0-9cc0-4cb3d0f21e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5096A3-1392-418D-8214-262550B6E7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VHB_PPT_Template_2024</Template>
  <TotalTime>17062</TotalTime>
  <Words>844</Words>
  <Application>Microsoft Office PowerPoint</Application>
  <PresentationFormat>Widescreen</PresentationFormat>
  <Paragraphs>160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MathJax_Main</vt:lpstr>
      <vt:lpstr>MathJax_Math-italic</vt:lpstr>
      <vt:lpstr>roboto-medium</vt:lpstr>
      <vt:lpstr>roboto-regular</vt:lpstr>
      <vt:lpstr>Segoe UI</vt:lpstr>
      <vt:lpstr>Segoe UI Black</vt:lpstr>
      <vt:lpstr>Segoe UI Semibold</vt:lpstr>
      <vt:lpstr>Segoe UI Semilight</vt:lpstr>
      <vt:lpstr>Wingdings</vt:lpstr>
      <vt:lpstr>Title and content</vt:lpstr>
      <vt:lpstr>PowerPoint Presentation</vt:lpstr>
      <vt:lpstr>PowerPoint Presentation</vt:lpstr>
      <vt:lpstr>PowerPoint Presentation</vt:lpstr>
      <vt:lpstr>PowerPoint Presentation</vt:lpstr>
      <vt:lpstr>SWE vs DWE</vt:lpstr>
      <vt:lpstr>Bridge Structures inside 2D Flow Areas</vt:lpstr>
      <vt:lpstr>PowerPoint Presentation</vt:lpstr>
      <vt:lpstr>Setting up the 2D Model</vt:lpstr>
      <vt:lpstr>Terrain Modification Approach</vt:lpstr>
      <vt:lpstr>SA/2D Approach</vt:lpstr>
      <vt:lpstr>Hybrid Approach</vt:lpstr>
      <vt:lpstr>Comparison of Velocity Maps- 100-yr Event</vt:lpstr>
      <vt:lpstr>Comparison of Velocity Maps- 500-yr plus Event</vt:lpstr>
      <vt:lpstr>Comparison of Pier Scours</vt:lpstr>
      <vt:lpstr>Comparison of Contraction Scours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Channing Mulholland</dc:creator>
  <cp:lastModifiedBy>Shams Al-Amin</cp:lastModifiedBy>
  <cp:revision>39</cp:revision>
  <dcterms:created xsi:type="dcterms:W3CDTF">2024-05-23T15:41:04Z</dcterms:created>
  <dcterms:modified xsi:type="dcterms:W3CDTF">2024-08-28T18:20:35Z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0x0101002721F367071CEE4896DD5555429BBAC4</vt:lpwstr>
  </property>
</Properties>
</file>