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308" r:id="rId2"/>
    <p:sldId id="413" r:id="rId3"/>
    <p:sldId id="414" r:id="rId4"/>
    <p:sldId id="429" r:id="rId5"/>
    <p:sldId id="400" r:id="rId6"/>
    <p:sldId id="416" r:id="rId7"/>
    <p:sldId id="417" r:id="rId8"/>
    <p:sldId id="401" r:id="rId9"/>
    <p:sldId id="418" r:id="rId10"/>
    <p:sldId id="402" r:id="rId11"/>
    <p:sldId id="420" r:id="rId12"/>
    <p:sldId id="421" r:id="rId13"/>
    <p:sldId id="422" r:id="rId14"/>
    <p:sldId id="423" r:id="rId15"/>
    <p:sldId id="410" r:id="rId16"/>
    <p:sldId id="425" r:id="rId17"/>
    <p:sldId id="430" r:id="rId18"/>
    <p:sldId id="431" r:id="rId19"/>
    <p:sldId id="432" r:id="rId20"/>
    <p:sldId id="433" r:id="rId21"/>
    <p:sldId id="399" r:id="rId22"/>
    <p:sldId id="412" r:id="rId23"/>
    <p:sldId id="427" r:id="rId24"/>
    <p:sldId id="424" r:id="rId25"/>
    <p:sldId id="426" r:id="rId2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9E2"/>
    <a:srgbClr val="002D73"/>
    <a:srgbClr val="006198"/>
    <a:srgbClr val="0077D4"/>
    <a:srgbClr val="105091"/>
    <a:srgbClr val="A7A8A6"/>
    <a:srgbClr val="82A9CE"/>
    <a:srgbClr val="A2D5D5"/>
    <a:srgbClr val="0D2241"/>
    <a:srgbClr val="E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1" autoAdjust="0"/>
    <p:restoredTop sz="82319" autoAdjust="0"/>
  </p:normalViewPr>
  <p:slideViewPr>
    <p:cSldViewPr snapToGrid="0" snapToObjects="1">
      <p:cViewPr varScale="1">
        <p:scale>
          <a:sx n="124" d="100"/>
          <a:sy n="124" d="100"/>
        </p:scale>
        <p:origin x="612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DC9B2AF-FF93-9443-8132-C0BAE0160594}" type="datetimeFigureOut">
              <a:rPr lang="en-US"/>
              <a:pPr>
                <a:defRPr/>
              </a:pPr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D5BBCF3-B909-0E47-AFC1-794F62011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90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6D589F-5847-1648-9C0C-18AD595551BD}" type="datetimeFigureOut">
              <a:rPr lang="en-US"/>
              <a:pPr>
                <a:defRPr/>
              </a:pPr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B5684E-388A-574C-9362-1C84C7B37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95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B5684E-388A-574C-9362-1C84C7B37B8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0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B5684E-388A-574C-9362-1C84C7B37B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1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B5684E-388A-574C-9362-1C84C7B37B8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52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B5684E-388A-574C-9362-1C84C7B37B8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1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D2241"/>
              </a:gs>
              <a:gs pos="100000">
                <a:srgbClr val="002D73"/>
              </a:gs>
            </a:gsLst>
            <a:lin ang="140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4889499"/>
            <a:ext cx="7683500" cy="254002"/>
          </a:xfrm>
          <a:prstGeom prst="rect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1313" y="4877953"/>
            <a:ext cx="5254336" cy="265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Department of Civil and Environmental Engineering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14285" y="551006"/>
            <a:ext cx="7053981" cy="145608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lnSpc>
                <a:spcPts val="6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4284" y="2082234"/>
            <a:ext cx="7053262" cy="569119"/>
          </a:xfrm>
        </p:spPr>
        <p:txBody>
          <a:bodyPr>
            <a:normAutofit/>
          </a:bodyPr>
          <a:lstStyle>
            <a:lvl1pPr marL="0" indent="0">
              <a:buNone/>
              <a:defRPr sz="2600" i="1">
                <a:solidFill>
                  <a:srgbClr val="BCD9E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ight Triangle 6"/>
          <p:cNvSpPr/>
          <p:nvPr userDrawn="1"/>
        </p:nvSpPr>
        <p:spPr>
          <a:xfrm flipH="1">
            <a:off x="4427838" y="3712488"/>
            <a:ext cx="4716155" cy="1431014"/>
          </a:xfrm>
          <a:prstGeom prst="rtTriangle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 userDrawn="1"/>
        </p:nvSpPr>
        <p:spPr>
          <a:xfrm flipH="1">
            <a:off x="4427838" y="3910866"/>
            <a:ext cx="4716158" cy="1232635"/>
          </a:xfrm>
          <a:prstGeom prst="rtTriangle">
            <a:avLst/>
          </a:prstGeom>
          <a:solidFill>
            <a:srgbClr val="E2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SU_ENG_RGB_287_284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81" y="4358408"/>
            <a:ext cx="2459935" cy="87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5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80362"/>
            <a:ext cx="8757226" cy="8198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1" y="966606"/>
            <a:ext cx="8757226" cy="38651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9A3DC-3FF7-CF5E-DC00-289882C700D8}"/>
              </a:ext>
            </a:extLst>
          </p:cNvPr>
          <p:cNvSpPr txBox="1"/>
          <p:nvPr userDrawn="1"/>
        </p:nvSpPr>
        <p:spPr>
          <a:xfrm>
            <a:off x="4613835" y="4943609"/>
            <a:ext cx="914400" cy="119529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75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6" y="0"/>
            <a:ext cx="9140825" cy="5143500"/>
          </a:xfrm>
          <a:prstGeom prst="rect">
            <a:avLst/>
          </a:prstGeom>
          <a:gradFill flip="none" rotWithShape="1">
            <a:gsLst>
              <a:gs pos="0">
                <a:srgbClr val="002D73"/>
              </a:gs>
              <a:gs pos="100000">
                <a:srgbClr val="0D2241"/>
              </a:gs>
            </a:gsLst>
            <a:lin ang="31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4889499"/>
            <a:ext cx="7683500" cy="254002"/>
          </a:xfrm>
          <a:prstGeom prst="rect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1313" y="4877953"/>
            <a:ext cx="5254336" cy="265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Department of Civil and Environmental Engineering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1480"/>
            <a:ext cx="5398530" cy="2004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ight Triangle 6"/>
          <p:cNvSpPr/>
          <p:nvPr userDrawn="1"/>
        </p:nvSpPr>
        <p:spPr>
          <a:xfrm flipH="1">
            <a:off x="6713680" y="4399602"/>
            <a:ext cx="2430307" cy="743899"/>
          </a:xfrm>
          <a:prstGeom prst="rtTriangle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 userDrawn="1"/>
        </p:nvSpPr>
        <p:spPr>
          <a:xfrm flipH="1">
            <a:off x="6713681" y="4502727"/>
            <a:ext cx="2430309" cy="640774"/>
          </a:xfrm>
          <a:prstGeom prst="rtTriangle">
            <a:avLst/>
          </a:prstGeom>
          <a:solidFill>
            <a:srgbClr val="E2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SU_ENG_RGB_287_284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52" y="4736756"/>
            <a:ext cx="1340941" cy="4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4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176" y="0"/>
            <a:ext cx="9140825" cy="5143500"/>
          </a:xfrm>
          <a:prstGeom prst="rect">
            <a:avLst/>
          </a:prstGeom>
          <a:gradFill flip="none" rotWithShape="1">
            <a:gsLst>
              <a:gs pos="0">
                <a:srgbClr val="105091"/>
              </a:gs>
              <a:gs pos="100000">
                <a:srgbClr val="0077D4"/>
              </a:gs>
            </a:gsLst>
            <a:lin ang="126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889499"/>
            <a:ext cx="7683500" cy="254002"/>
          </a:xfrm>
          <a:prstGeom prst="rect">
            <a:avLst/>
          </a:prstGeom>
          <a:solidFill>
            <a:srgbClr val="002D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1313" y="4877953"/>
            <a:ext cx="5254336" cy="265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Department of Civil and Environmental Engineering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17292"/>
            <a:ext cx="5371071" cy="165862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ight Triangle 6"/>
          <p:cNvSpPr/>
          <p:nvPr userDrawn="1"/>
        </p:nvSpPr>
        <p:spPr>
          <a:xfrm flipH="1">
            <a:off x="6713680" y="4399602"/>
            <a:ext cx="2430307" cy="743899"/>
          </a:xfrm>
          <a:prstGeom prst="rtTriangle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 userDrawn="1"/>
        </p:nvSpPr>
        <p:spPr>
          <a:xfrm flipH="1">
            <a:off x="6713681" y="4502727"/>
            <a:ext cx="2430309" cy="640774"/>
          </a:xfrm>
          <a:prstGeom prst="rtTriangle">
            <a:avLst/>
          </a:prstGeom>
          <a:solidFill>
            <a:srgbClr val="E2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SU_ENG_RGB_287_284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52" y="4736756"/>
            <a:ext cx="1340941" cy="4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1"/>
            <a:ext cx="9144000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889499"/>
            <a:ext cx="7683500" cy="254002"/>
          </a:xfrm>
          <a:prstGeom prst="rect">
            <a:avLst/>
          </a:prstGeom>
          <a:solidFill>
            <a:srgbClr val="002D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1313" y="4877953"/>
            <a:ext cx="5254336" cy="265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Department of Civil and Environmental Engineering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74" y="105681"/>
            <a:ext cx="8793016" cy="77144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73" y="966605"/>
            <a:ext cx="8793017" cy="3830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ight Triangle 7"/>
          <p:cNvSpPr/>
          <p:nvPr userDrawn="1"/>
        </p:nvSpPr>
        <p:spPr>
          <a:xfrm flipH="1">
            <a:off x="6713680" y="4399602"/>
            <a:ext cx="2430307" cy="743899"/>
          </a:xfrm>
          <a:prstGeom prst="rtTriangle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6713681" y="4502727"/>
            <a:ext cx="2430309" cy="640774"/>
          </a:xfrm>
          <a:prstGeom prst="rtTriangle">
            <a:avLst/>
          </a:prstGeom>
          <a:solidFill>
            <a:srgbClr val="E2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SU_ENG_RGB_287_284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52" y="4736756"/>
            <a:ext cx="1340941" cy="4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n-bulle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889499"/>
            <a:ext cx="7625976" cy="254002"/>
          </a:xfrm>
          <a:prstGeom prst="rect">
            <a:avLst/>
          </a:prstGeom>
          <a:solidFill>
            <a:srgbClr val="002D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1313" y="4877953"/>
            <a:ext cx="5254336" cy="265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Department of Civil and Environmental Engineering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102276"/>
            <a:ext cx="8757226" cy="77144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501" y="966606"/>
            <a:ext cx="8757226" cy="3836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 flipH="1">
            <a:off x="6713680" y="4399602"/>
            <a:ext cx="2430307" cy="743899"/>
          </a:xfrm>
          <a:prstGeom prst="rtTriangle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6713681" y="4502727"/>
            <a:ext cx="2430309" cy="640774"/>
          </a:xfrm>
          <a:prstGeom prst="rtTriangle">
            <a:avLst/>
          </a:prstGeom>
          <a:solidFill>
            <a:srgbClr val="E2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SU_ENG_RGB_287_284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52" y="4736756"/>
            <a:ext cx="1340941" cy="4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0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n-bulle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889499"/>
            <a:ext cx="7683500" cy="254002"/>
          </a:xfrm>
          <a:prstGeom prst="rect">
            <a:avLst/>
          </a:prstGeom>
          <a:solidFill>
            <a:srgbClr val="002D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1313" y="4877953"/>
            <a:ext cx="5254336" cy="265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Department of Civil and Environmental Engineering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111454"/>
            <a:ext cx="8849590" cy="77144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501" y="966606"/>
            <a:ext cx="8849590" cy="3830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ight Triangle 7"/>
          <p:cNvSpPr/>
          <p:nvPr userDrawn="1"/>
        </p:nvSpPr>
        <p:spPr>
          <a:xfrm flipH="1">
            <a:off x="6713680" y="4399602"/>
            <a:ext cx="2430307" cy="743899"/>
          </a:xfrm>
          <a:prstGeom prst="rtTriangle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6713681" y="4502727"/>
            <a:ext cx="2430309" cy="640774"/>
          </a:xfrm>
          <a:prstGeom prst="rtTriangle">
            <a:avLst/>
          </a:prstGeom>
          <a:solidFill>
            <a:srgbClr val="E2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SU_ENG_RGB_287_284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52" y="4736756"/>
            <a:ext cx="1340941" cy="4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44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63488"/>
            <a:ext cx="5486400" cy="298219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623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2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89499"/>
            <a:ext cx="7683500" cy="254002"/>
          </a:xfrm>
          <a:prstGeom prst="rect">
            <a:avLst/>
          </a:prstGeom>
          <a:solidFill>
            <a:srgbClr val="002D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6713680" y="4399602"/>
            <a:ext cx="2430307" cy="743899"/>
          </a:xfrm>
          <a:prstGeom prst="rtTriangle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H="1">
            <a:off x="6713681" y="4502727"/>
            <a:ext cx="2430309" cy="640774"/>
          </a:xfrm>
          <a:prstGeom prst="rtTriangle">
            <a:avLst/>
          </a:prstGeom>
          <a:solidFill>
            <a:srgbClr val="E2E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90500" y="66056"/>
            <a:ext cx="84963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0500" y="963137"/>
            <a:ext cx="8496300" cy="314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Picture 1" descr="PSU_ENG_RGB_287_284-0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52" y="4736756"/>
            <a:ext cx="1340941" cy="478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13" y="4877953"/>
            <a:ext cx="5254336" cy="265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Department of Civil and Environmental Engineering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1" r:id="rId2"/>
    <p:sldLayoutId id="2147483689" r:id="rId3"/>
    <p:sldLayoutId id="2147483683" r:id="rId4"/>
    <p:sldLayoutId id="2147483682" r:id="rId5"/>
    <p:sldLayoutId id="2147483690" r:id="rId6"/>
    <p:sldLayoutId id="2147483691" r:id="rId7"/>
    <p:sldLayoutId id="2147483684" r:id="rId8"/>
    <p:sldLayoutId id="2147483685" r:id="rId9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101576"/>
          </a:solidFill>
          <a:latin typeface="Cambria"/>
          <a:ea typeface="ＭＳ Ｐゴシック" charset="0"/>
          <a:cs typeface="Cambri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01576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j-lt"/>
          <a:ea typeface="ＭＳ Ｐゴシック" charset="0"/>
          <a:cs typeface="Arial Rounded MT Bold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j-lt"/>
          <a:ea typeface="ＭＳ Ｐゴシック" charset="0"/>
          <a:cs typeface="Arial Rounded MT Bold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j-lt"/>
          <a:ea typeface="ＭＳ Ｐゴシック" charset="0"/>
          <a:cs typeface="Arial Rounded MT Bold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j-lt"/>
          <a:ea typeface="ＭＳ Ｐゴシック" charset="0"/>
          <a:cs typeface="Arial Rounded MT Bold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j-lt"/>
          <a:ea typeface="ＭＳ Ｐゴシック" charset="0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trb.org/Publications/Blurbs/183186.aspx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285" y="551006"/>
            <a:ext cx="7806755" cy="149294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Selection and Application of Manning’s Roughness Values in Two-Dimensional Hydraulic Models: Results from NCHRP 24-49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7EE251-4280-453E-8A58-8D3E36B14ED8}"/>
              </a:ext>
            </a:extLst>
          </p:cNvPr>
          <p:cNvSpPr txBox="1">
            <a:spLocks/>
          </p:cNvSpPr>
          <p:nvPr/>
        </p:nvSpPr>
        <p:spPr bwMode="auto">
          <a:xfrm>
            <a:off x="514285" y="2312189"/>
            <a:ext cx="7569012" cy="100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600" i="1" kern="1200">
                <a:solidFill>
                  <a:srgbClr val="BCD9E2"/>
                </a:solidFill>
                <a:latin typeface="+mj-lt"/>
                <a:ea typeface="ＭＳ Ｐゴシック" charset="0"/>
                <a:cs typeface="Arial Rounded MT Bold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Ali Mahdavi Mazdeh, Ph.D., Lyle Zevenbergen, P.E. Casey Kramer, P.E. and Xiaofeng Liu, Ph.D., P.E.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1CE6693-4077-0592-D8F0-03AAE37A1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8" y="3743452"/>
            <a:ext cx="1614208" cy="11168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numerical modeling world: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Total flow resistance = Resolved flow resistance + Unresolved flow resistance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BE542-E27B-C5B6-B225-4FC41A05B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804" y="2144387"/>
            <a:ext cx="5543591" cy="576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F8253-1F9D-B85E-272E-EBCBC0DE4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980" y="3172419"/>
            <a:ext cx="3843237" cy="606603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316C506F-7DA8-51B0-7F6D-42D4B73FD660}"/>
              </a:ext>
            </a:extLst>
          </p:cNvPr>
          <p:cNvSpPr/>
          <p:nvPr/>
        </p:nvSpPr>
        <p:spPr>
          <a:xfrm>
            <a:off x="4615296" y="2774763"/>
            <a:ext cx="312326" cy="38758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ADFBEF-72E5-A624-2966-85CAFCB16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892" y="4025998"/>
            <a:ext cx="1662125" cy="4095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AD099F-E1EC-860E-ECA0-933699F63C86}"/>
              </a:ext>
            </a:extLst>
          </p:cNvPr>
          <p:cNvSpPr txBox="1"/>
          <p:nvPr/>
        </p:nvSpPr>
        <p:spPr>
          <a:xfrm>
            <a:off x="3254963" y="4019689"/>
            <a:ext cx="914400" cy="40957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3DD696-6981-1C45-9EFF-BAC42946F22B}"/>
              </a:ext>
            </a:extLst>
          </p:cNvPr>
          <p:cNvSpPr txBox="1"/>
          <p:nvPr/>
        </p:nvSpPr>
        <p:spPr>
          <a:xfrm>
            <a:off x="3213016" y="4019689"/>
            <a:ext cx="3710835" cy="40957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r>
              <a:rPr lang="en-US" dirty="0"/>
              <a:t>is a physical AND numerical parameter! </a:t>
            </a:r>
          </a:p>
        </p:txBody>
      </p:sp>
    </p:spTree>
    <p:extLst>
      <p:ext uri="{BB962C8B-B14F-4D97-AF65-F5344CB8AC3E}">
        <p14:creationId xmlns:p14="http://schemas.microsoft.com/office/powerpoint/2010/main" val="28191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numerical modeling world:</a:t>
            </a:r>
          </a:p>
          <a:p>
            <a:pPr marL="1200150" lvl="1" indent="-457200" algn="just">
              <a:buFont typeface="Arial" panose="020B0604020202020204" pitchFamily="34" charset="0"/>
              <a:buChar char="•"/>
            </a:pPr>
            <a:r>
              <a:rPr lang="en-US" i="1" dirty="0" err="1"/>
              <a:t>n</a:t>
            </a:r>
            <a:r>
              <a:rPr lang="en-US" i="1" baseline="-25000" dirty="0" err="1"/>
              <a:t>unresolved</a:t>
            </a:r>
            <a:r>
              <a:rPr lang="en-US" dirty="0"/>
              <a:t> is what needs to be specified in 2D models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i="1" dirty="0" err="1"/>
              <a:t>n</a:t>
            </a:r>
            <a:r>
              <a:rPr lang="en-US" i="1" baseline="-25000" dirty="0" err="1"/>
              <a:t>unresolved</a:t>
            </a:r>
            <a:r>
              <a:rPr lang="en-US" i="1" baseline="-25000" dirty="0"/>
              <a:t>  </a:t>
            </a:r>
            <a:r>
              <a:rPr lang="en-US" dirty="0"/>
              <a:t>depends on many factors: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b="1" i="1" dirty="0"/>
              <a:t>Terrain and mesh resolutions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dirty="0"/>
              <a:t>Whether key hydraulic controls are captured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dirty="0"/>
              <a:t>Model’s numerical schemes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dirty="0" err="1"/>
              <a:t>Subgrid</a:t>
            </a:r>
            <a:r>
              <a:rPr lang="en-US" dirty="0"/>
              <a:t> terrain treatment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dirty="0"/>
              <a:t>Turbulence models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AD099F-E1EC-860E-ECA0-933699F63C86}"/>
              </a:ext>
            </a:extLst>
          </p:cNvPr>
          <p:cNvSpPr txBox="1"/>
          <p:nvPr/>
        </p:nvSpPr>
        <p:spPr>
          <a:xfrm>
            <a:off x="3254963" y="4019689"/>
            <a:ext cx="914400" cy="40957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46C3AB-5B69-52B1-E38A-247254428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14" y="2065183"/>
            <a:ext cx="2587726" cy="21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17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unresolved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0501" y="966606"/>
            <a:ext cx="4806801" cy="38305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Terrain/mesh resolution vs. resolved/unresolved Manning’s </a:t>
            </a:r>
            <a:r>
              <a:rPr lang="en-US" i="1" dirty="0"/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AD099F-E1EC-860E-ECA0-933699F63C86}"/>
              </a:ext>
            </a:extLst>
          </p:cNvPr>
          <p:cNvSpPr txBox="1"/>
          <p:nvPr/>
        </p:nvSpPr>
        <p:spPr>
          <a:xfrm>
            <a:off x="3254963" y="4019689"/>
            <a:ext cx="914400" cy="40957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D35CB-BF1D-05D6-A5AD-98371154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868" y="1076634"/>
            <a:ext cx="3268591" cy="323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C7E116-6684-005C-0621-C515019ABB3C}"/>
              </a:ext>
            </a:extLst>
          </p:cNvPr>
          <p:cNvSpPr txBox="1"/>
          <p:nvPr/>
        </p:nvSpPr>
        <p:spPr>
          <a:xfrm>
            <a:off x="5472059" y="4435390"/>
            <a:ext cx="2870208" cy="312854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r>
              <a:rPr lang="en-US" sz="2800" dirty="0"/>
              <a:t>Working hypothesis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55856-7F53-F1C5-70C7-744A9B827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59" y="2694434"/>
            <a:ext cx="3843237" cy="6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unresolved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0501" y="966606"/>
            <a:ext cx="4806801" cy="38305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“Quarter-circle” method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81717-5B4E-2791-3F7C-CD22ACCFF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59" y="1848214"/>
            <a:ext cx="3843237" cy="606603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A90E81FD-EB4C-3AE3-8152-4AEB63BABC15}"/>
              </a:ext>
            </a:extLst>
          </p:cNvPr>
          <p:cNvSpPr/>
          <p:nvPr/>
        </p:nvSpPr>
        <p:spPr>
          <a:xfrm>
            <a:off x="2437738" y="2506264"/>
            <a:ext cx="312326" cy="38758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9809EA-3E9A-1B24-B989-88E371845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59" y="2945296"/>
            <a:ext cx="3924329" cy="8382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34801F-D621-C05B-DEAC-16707C38C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520" y="1000646"/>
            <a:ext cx="3579913" cy="3142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89038C-C107-D771-53F8-48D4861014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09"/>
          <a:stretch/>
        </p:blipFill>
        <p:spPr>
          <a:xfrm>
            <a:off x="6344993" y="2571749"/>
            <a:ext cx="1268594" cy="11642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A9903E-58BF-6FB7-91F0-A54EFEA4C0C5}"/>
              </a:ext>
            </a:extLst>
          </p:cNvPr>
          <p:cNvSpPr txBox="1"/>
          <p:nvPr/>
        </p:nvSpPr>
        <p:spPr>
          <a:xfrm>
            <a:off x="2437738" y="4345172"/>
            <a:ext cx="914400" cy="451964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47F9E7-19D4-E329-DD2D-4AB4CD0BBD76}"/>
              </a:ext>
            </a:extLst>
          </p:cNvPr>
          <p:cNvSpPr txBox="1"/>
          <p:nvPr/>
        </p:nvSpPr>
        <p:spPr>
          <a:xfrm>
            <a:off x="2360531" y="4282464"/>
            <a:ext cx="3651174" cy="422059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r>
              <a:rPr lang="en-US" dirty="0"/>
              <a:t>Details in NCHRP 24-49 Project Report</a:t>
            </a:r>
          </a:p>
        </p:txBody>
      </p:sp>
    </p:spTree>
    <p:extLst>
      <p:ext uri="{BB962C8B-B14F-4D97-AF65-F5344CB8AC3E}">
        <p14:creationId xmlns:p14="http://schemas.microsoft.com/office/powerpoint/2010/main" val="33997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unresolved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0501" y="966606"/>
            <a:ext cx="4806801" cy="38305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“Quarter-circle” method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81717-5B4E-2791-3F7C-CD22ACCFF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59" y="1848214"/>
            <a:ext cx="3843237" cy="606603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A90E81FD-EB4C-3AE3-8152-4AEB63BABC15}"/>
              </a:ext>
            </a:extLst>
          </p:cNvPr>
          <p:cNvSpPr/>
          <p:nvPr/>
        </p:nvSpPr>
        <p:spPr>
          <a:xfrm>
            <a:off x="2437738" y="2506264"/>
            <a:ext cx="312326" cy="38758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9809EA-3E9A-1B24-B989-88E371845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59" y="2945296"/>
            <a:ext cx="3924329" cy="8382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A9903E-58BF-6FB7-91F0-A54EFEA4C0C5}"/>
              </a:ext>
            </a:extLst>
          </p:cNvPr>
          <p:cNvSpPr txBox="1"/>
          <p:nvPr/>
        </p:nvSpPr>
        <p:spPr>
          <a:xfrm>
            <a:off x="2437738" y="4345172"/>
            <a:ext cx="914400" cy="451964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47F9E7-19D4-E329-DD2D-4AB4CD0BBD76}"/>
              </a:ext>
            </a:extLst>
          </p:cNvPr>
          <p:cNvSpPr txBox="1"/>
          <p:nvPr/>
        </p:nvSpPr>
        <p:spPr>
          <a:xfrm>
            <a:off x="2360531" y="4282464"/>
            <a:ext cx="3651174" cy="422059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r>
              <a:rPr lang="en-US" dirty="0"/>
              <a:t>Details in NCHRP 24-49 Project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931C2-42AF-08F9-6582-C9C1E4B3A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354" y="1136417"/>
            <a:ext cx="3606358" cy="29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0501" y="763470"/>
            <a:ext cx="8849590" cy="232339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each roughness zone, determine resolved vs. unresolved Manning’s 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For low to moderate resolution terrain and mesh: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For medium resolution terrain and mesh: 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For high resolution terrain and mesh: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27646F-5EFB-4342-58FB-8BB4FF42A7FB}"/>
              </a:ext>
            </a:extLst>
          </p:cNvPr>
          <p:cNvSpPr txBox="1"/>
          <p:nvPr/>
        </p:nvSpPr>
        <p:spPr>
          <a:xfrm>
            <a:off x="5635109" y="2520002"/>
            <a:ext cx="914400" cy="466247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82477-CF3B-70D5-FA7D-35AD1BD52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722" y="3294033"/>
            <a:ext cx="2761141" cy="65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F7EB45-E966-61F9-30DB-C71434948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555" y="1775406"/>
            <a:ext cx="2177356" cy="214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47488E-DAF8-D189-A648-DCF7F1B89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371" y="2481337"/>
            <a:ext cx="1877250" cy="27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EC492B-2BEC-0918-8639-054DBDE84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110" y="2138806"/>
            <a:ext cx="1769394" cy="223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7062E1-95A0-6B37-44BF-5ED093D9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111454"/>
            <a:ext cx="8849590" cy="771441"/>
          </a:xfrm>
        </p:spPr>
        <p:txBody>
          <a:bodyPr/>
          <a:lstStyle/>
          <a:p>
            <a:r>
              <a:rPr lang="en-US" dirty="0"/>
              <a:t>How to get unresolved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395A8-9E38-5935-33DC-A43A078F0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1432" y="2882024"/>
            <a:ext cx="2275355" cy="1877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267FD6-BF7D-CFE3-583F-10944AC59554}"/>
              </a:ext>
            </a:extLst>
          </p:cNvPr>
          <p:cNvSpPr txBox="1"/>
          <p:nvPr/>
        </p:nvSpPr>
        <p:spPr>
          <a:xfrm>
            <a:off x="692541" y="4278678"/>
            <a:ext cx="3651174" cy="422059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r>
              <a:rPr lang="en-US" dirty="0"/>
              <a:t>Details in NCHRP 24-49 Project Report</a:t>
            </a:r>
          </a:p>
        </p:txBody>
      </p:sp>
    </p:spTree>
    <p:extLst>
      <p:ext uri="{BB962C8B-B14F-4D97-AF65-F5344CB8AC3E}">
        <p14:creationId xmlns:p14="http://schemas.microsoft.com/office/powerpoint/2010/main" val="319855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8A4CD1-4067-962E-473E-3B78B5561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specific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9B7F0C-70D3-9378-DE2C-042211E408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Manning’s </a:t>
            </a:r>
            <a:r>
              <a:rPr lang="en-US" i="1" dirty="0"/>
              <a:t>n</a:t>
            </a:r>
            <a:r>
              <a:rPr lang="en-US" dirty="0"/>
              <a:t> in 1D vs. 2D models?</a:t>
            </a:r>
          </a:p>
          <a:p>
            <a:r>
              <a:rPr lang="en-US" dirty="0"/>
              <a:t>Effect of HEC-RAS 2D’s </a:t>
            </a:r>
            <a:r>
              <a:rPr lang="en-US" dirty="0" err="1"/>
              <a:t>subgrid</a:t>
            </a:r>
            <a:r>
              <a:rPr lang="en-US" dirty="0"/>
              <a:t> terrain treatment?</a:t>
            </a:r>
          </a:p>
          <a:p>
            <a:r>
              <a:rPr lang="en-US" dirty="0"/>
              <a:t>Same Manning’s </a:t>
            </a:r>
            <a:r>
              <a:rPr lang="en-US" i="1" dirty="0"/>
              <a:t>n</a:t>
            </a:r>
            <a:r>
              <a:rPr lang="en-US" dirty="0"/>
              <a:t> in SRH-2D and HEC-RAS 2D?</a:t>
            </a:r>
          </a:p>
          <a:p>
            <a:r>
              <a:rPr lang="en-US" dirty="0"/>
              <a:t>Importance of Manning’s </a:t>
            </a:r>
            <a:r>
              <a:rPr lang="en-US" i="1" dirty="0"/>
              <a:t>n</a:t>
            </a:r>
            <a:r>
              <a:rPr lang="en-US" dirty="0"/>
              <a:t> for different flow profiles?</a:t>
            </a:r>
          </a:p>
          <a:p>
            <a:r>
              <a:rPr lang="en-US" dirty="0"/>
              <a:t>Manning’s </a:t>
            </a:r>
            <a:r>
              <a:rPr lang="en-US" i="1" dirty="0"/>
              <a:t>n</a:t>
            </a:r>
            <a:r>
              <a:rPr lang="en-US" dirty="0"/>
              <a:t> used for sediment transport?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99476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8A4CD1-4067-962E-473E-3B78B5561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specific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9B7F0C-70D3-9378-DE2C-042211E40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966606"/>
            <a:ext cx="5749257" cy="3865167"/>
          </a:xfrm>
        </p:spPr>
        <p:txBody>
          <a:bodyPr/>
          <a:lstStyle/>
          <a:p>
            <a:r>
              <a:rPr lang="en-US" dirty="0"/>
              <a:t>Should we reduce Manning’s </a:t>
            </a:r>
            <a:r>
              <a:rPr lang="en-US" i="1" dirty="0"/>
              <a:t>n</a:t>
            </a:r>
            <a:r>
              <a:rPr lang="en-US" dirty="0"/>
              <a:t> when transitioning from 1D to 2D?</a:t>
            </a:r>
          </a:p>
          <a:p>
            <a:r>
              <a:rPr lang="en-US" dirty="0"/>
              <a:t>Answer: Not necessarily. </a:t>
            </a:r>
          </a:p>
          <a:p>
            <a:r>
              <a:rPr lang="en-US" dirty="0"/>
              <a:t>Reason: There are other parameters in 1D such as contraction/expansion coefficients.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FCAB3-6278-54C7-C03C-250E0AECF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324"/>
          <a:stretch/>
        </p:blipFill>
        <p:spPr>
          <a:xfrm>
            <a:off x="6104964" y="506293"/>
            <a:ext cx="2543415" cy="2018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7AD99-A6F3-BC68-FBDD-2B38AAF04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42"/>
          <a:stretch/>
        </p:blipFill>
        <p:spPr>
          <a:xfrm>
            <a:off x="6025924" y="2571750"/>
            <a:ext cx="2564488" cy="210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7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8A4CD1-4067-962E-473E-3B78B5561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specific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9B7F0C-70D3-9378-DE2C-042211E40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1" y="966606"/>
            <a:ext cx="5583166" cy="3865167"/>
          </a:xfrm>
        </p:spPr>
        <p:txBody>
          <a:bodyPr/>
          <a:lstStyle/>
          <a:p>
            <a:r>
              <a:rPr lang="en-US" dirty="0"/>
              <a:t>Does HEC-RAS 2D’s </a:t>
            </a:r>
            <a:r>
              <a:rPr lang="en-US" dirty="0" err="1"/>
              <a:t>subgrid</a:t>
            </a:r>
            <a:r>
              <a:rPr lang="en-US" dirty="0"/>
              <a:t> terrain treatment reduce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  <a:p>
            <a:r>
              <a:rPr lang="en-US" dirty="0"/>
              <a:t>Answer: Likely, but not definitely.</a:t>
            </a:r>
          </a:p>
          <a:p>
            <a:r>
              <a:rPr lang="en-US" dirty="0"/>
              <a:t>Reason(s): Slope (gravity) term does not use </a:t>
            </a:r>
            <a:r>
              <a:rPr lang="en-US" dirty="0" err="1"/>
              <a:t>subgrid</a:t>
            </a:r>
            <a:r>
              <a:rPr lang="en-US" dirty="0"/>
              <a:t> terrain.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CE24E-CA76-E46F-3AEB-90C1A2ED3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465" y="1089392"/>
            <a:ext cx="3236262" cy="27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6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8A4CD1-4067-962E-473E-3B78B5561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specific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9B7F0C-70D3-9378-DE2C-042211E40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1" y="966606"/>
            <a:ext cx="5583166" cy="3865167"/>
          </a:xfrm>
        </p:spPr>
        <p:txBody>
          <a:bodyPr/>
          <a:lstStyle/>
          <a:p>
            <a:r>
              <a:rPr lang="en-US" dirty="0"/>
              <a:t>Same Manning’s </a:t>
            </a:r>
            <a:r>
              <a:rPr lang="en-US" i="1" dirty="0"/>
              <a:t>n </a:t>
            </a:r>
            <a:r>
              <a:rPr lang="en-US" dirty="0"/>
              <a:t>in SRH-2D and RAS 2D?</a:t>
            </a:r>
          </a:p>
          <a:p>
            <a:r>
              <a:rPr lang="en-US" dirty="0"/>
              <a:t>Answer: No.</a:t>
            </a:r>
          </a:p>
          <a:p>
            <a:r>
              <a:rPr lang="en-US" dirty="0"/>
              <a:t>Reason(s): Modeling approach differences in </a:t>
            </a:r>
            <a:r>
              <a:rPr lang="en-US" dirty="0" err="1"/>
              <a:t>subgrid</a:t>
            </a:r>
            <a:r>
              <a:rPr lang="en-US" dirty="0"/>
              <a:t> terrain treatment, turb. models, numerical schemes, etc.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CE24E-CA76-E46F-3AEB-90C1A2ED3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465" y="1089392"/>
            <a:ext cx="3236262" cy="27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019BF-1459-DCC9-58DE-8FC275011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3AE4C-23C7-80AA-3119-2377FE380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1" y="966606"/>
            <a:ext cx="5967844" cy="605885"/>
          </a:xfrm>
        </p:spPr>
        <p:txBody>
          <a:bodyPr/>
          <a:lstStyle/>
          <a:p>
            <a:r>
              <a:rPr lang="en-US" dirty="0"/>
              <a:t>Uniform flow and flow resistance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83A81ED-AB52-B396-B4E1-09FE1E276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4013" y="831289"/>
            <a:ext cx="1861952" cy="2606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3C631-C5FF-DB57-5857-22E55F1B2203}"/>
              </a:ext>
            </a:extLst>
          </p:cNvPr>
          <p:cNvSpPr txBox="1"/>
          <p:nvPr/>
        </p:nvSpPr>
        <p:spPr>
          <a:xfrm>
            <a:off x="6790396" y="3542618"/>
            <a:ext cx="170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Robert Manning</a:t>
            </a:r>
          </a:p>
          <a:p>
            <a:pPr algn="ctr"/>
            <a:r>
              <a:rPr lang="en-US" i="1" dirty="0"/>
              <a:t>1816-1897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657E1-0A71-F1AF-D88C-79F016D708A5}"/>
              </a:ext>
            </a:extLst>
          </p:cNvPr>
          <p:cNvSpPr txBox="1"/>
          <p:nvPr/>
        </p:nvSpPr>
        <p:spPr>
          <a:xfrm>
            <a:off x="7014698" y="4180593"/>
            <a:ext cx="1260582" cy="263236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70000" lnSpcReduction="20000"/>
          </a:bodyPr>
          <a:lstStyle/>
          <a:p>
            <a:r>
              <a:rPr lang="en-US" dirty="0"/>
              <a:t>Image: </a:t>
            </a:r>
            <a:r>
              <a:rPr lang="en-US" dirty="0" err="1"/>
              <a:t>wikipedia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A84E7D-7138-9BCE-1859-1B2DD9DC3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49" y="3782016"/>
            <a:ext cx="2269655" cy="7897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A200DD-E432-1DE3-38F5-1D271046C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688" y="3744038"/>
            <a:ext cx="2085460" cy="79797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18F8EBA-D528-6419-E7A6-6F13CBFB3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4193" y="1399462"/>
            <a:ext cx="3822989" cy="218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3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8A4CD1-4067-962E-473E-3B78B5561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specific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9B7F0C-70D3-9378-DE2C-042211E40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1" y="966606"/>
            <a:ext cx="5583166" cy="3865167"/>
          </a:xfrm>
        </p:spPr>
        <p:txBody>
          <a:bodyPr>
            <a:normAutofit/>
          </a:bodyPr>
          <a:lstStyle/>
          <a:p>
            <a:r>
              <a:rPr lang="en-US" dirty="0"/>
              <a:t>How important is Manning’s </a:t>
            </a:r>
            <a:r>
              <a:rPr lang="en-US" i="1" dirty="0"/>
              <a:t>n </a:t>
            </a:r>
            <a:r>
              <a:rPr lang="en-US" dirty="0"/>
              <a:t>anyway?</a:t>
            </a:r>
          </a:p>
          <a:p>
            <a:r>
              <a:rPr lang="en-US" dirty="0"/>
              <a:t>Answer: Depends on flow profiles and domain length.</a:t>
            </a:r>
          </a:p>
          <a:p>
            <a:r>
              <a:rPr lang="en-US" dirty="0"/>
              <a:t>Reason(s): Manning’s </a:t>
            </a:r>
            <a:r>
              <a:rPr lang="en-US" i="1" dirty="0"/>
              <a:t>n</a:t>
            </a:r>
            <a:r>
              <a:rPr lang="en-US" dirty="0"/>
              <a:t> is </a:t>
            </a:r>
          </a:p>
          <a:p>
            <a:pPr lvl="1"/>
            <a:r>
              <a:rPr lang="en-US" dirty="0"/>
              <a:t>less important in deeper water than in shallow water depth.</a:t>
            </a:r>
          </a:p>
          <a:p>
            <a:pPr lvl="1"/>
            <a:r>
              <a:rPr lang="en-US" dirty="0"/>
              <a:t>less important in short distance.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EAF84-AEDD-E3A3-6C6B-F2E179467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42"/>
          <a:stretch/>
        </p:blipFill>
        <p:spPr>
          <a:xfrm>
            <a:off x="6125237" y="795495"/>
            <a:ext cx="2564488" cy="21036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FABFC7-8C1C-B933-4BDF-56EB3E907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75" y="3481234"/>
            <a:ext cx="3122738" cy="6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175750"/>
            <a:ext cx="8849590" cy="771441"/>
          </a:xfrm>
        </p:spPr>
        <p:txBody>
          <a:bodyPr/>
          <a:lstStyle/>
          <a:p>
            <a:r>
              <a:rPr lang="en-US" dirty="0"/>
              <a:t>Manning’s </a:t>
            </a:r>
            <a:r>
              <a:rPr lang="en-US" i="1" dirty="0"/>
              <a:t>n</a:t>
            </a:r>
            <a:r>
              <a:rPr lang="en-US" dirty="0"/>
              <a:t>: A good 2D model is key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0501" y="1109486"/>
            <a:ext cx="8355622" cy="55270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Best practices for 2D hydraulic modeling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BF78C5-4287-417B-83A5-A0D7F2458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65" y="1662191"/>
            <a:ext cx="6231493" cy="2695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11E73-8C2D-CDE9-52FA-0DC4D8A90469}"/>
              </a:ext>
            </a:extLst>
          </p:cNvPr>
          <p:cNvSpPr txBox="1"/>
          <p:nvPr/>
        </p:nvSpPr>
        <p:spPr>
          <a:xfrm>
            <a:off x="2360531" y="4282464"/>
            <a:ext cx="3651174" cy="422059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r>
              <a:rPr lang="en-US" dirty="0"/>
              <a:t>Details in NCHRP 24-49 Project Report</a:t>
            </a:r>
          </a:p>
        </p:txBody>
      </p:sp>
    </p:spTree>
    <p:extLst>
      <p:ext uri="{BB962C8B-B14F-4D97-AF65-F5344CB8AC3E}">
        <p14:creationId xmlns:p14="http://schemas.microsoft.com/office/powerpoint/2010/main" val="94492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111454"/>
            <a:ext cx="4952999" cy="1188709"/>
          </a:xfrm>
        </p:spPr>
        <p:txBody>
          <a:bodyPr/>
          <a:lstStyle/>
          <a:p>
            <a:r>
              <a:rPr lang="en-US" dirty="0"/>
              <a:t>Manning’s </a:t>
            </a:r>
            <a:r>
              <a:rPr lang="en-US" i="1" dirty="0"/>
              <a:t>n</a:t>
            </a:r>
            <a:r>
              <a:rPr lang="en-US" dirty="0"/>
              <a:t>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0501" y="1621630"/>
            <a:ext cx="4652962" cy="317550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decision-making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2A8968-23C6-4A26-A9EA-5045D99EE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87" y="82879"/>
            <a:ext cx="3764756" cy="49121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F307E-BAF6-7A98-8A09-008120459D2E}"/>
              </a:ext>
            </a:extLst>
          </p:cNvPr>
          <p:cNvSpPr txBox="1"/>
          <p:nvPr/>
        </p:nvSpPr>
        <p:spPr>
          <a:xfrm>
            <a:off x="641389" y="2739820"/>
            <a:ext cx="3651174" cy="422059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r>
              <a:rPr lang="en-US" dirty="0"/>
              <a:t>Details in NCHRP 24-49 Project Report</a:t>
            </a:r>
          </a:p>
        </p:txBody>
      </p:sp>
    </p:spTree>
    <p:extLst>
      <p:ext uri="{BB962C8B-B14F-4D97-AF65-F5344CB8AC3E}">
        <p14:creationId xmlns:p14="http://schemas.microsoft.com/office/powerpoint/2010/main" val="1570206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162C94-EEDD-F184-7786-6EECF74C4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64619"/>
          </a:xfrm>
        </p:spPr>
        <p:txBody>
          <a:bodyPr/>
          <a:lstStyle/>
          <a:p>
            <a:r>
              <a:rPr lang="en-US" dirty="0"/>
              <a:t>Further details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351663-95ED-FA49-A800-B484A2E3F561}"/>
              </a:ext>
            </a:extLst>
          </p:cNvPr>
          <p:cNvSpPr/>
          <p:nvPr/>
        </p:nvSpPr>
        <p:spPr>
          <a:xfrm>
            <a:off x="363072" y="1256020"/>
            <a:ext cx="492162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/>
              <a:t>X. Liu, A., Mazdeh, L. W., Zevenbergen, and C. M., Kramer (2024). Selection and Application of Manning's Roughness Values in Two-Dimensional Hydraulic Models. NCHRP Research Report 1077</a:t>
            </a:r>
          </a:p>
          <a:p>
            <a:r>
              <a:rPr lang="en-US" sz="2100" dirty="0">
                <a:hlinkClick r:id="rId2"/>
              </a:rPr>
              <a:t>https://www.trb.org/Publications/Blurbs/183186.aspx</a:t>
            </a:r>
            <a:r>
              <a:rPr lang="en-US" sz="21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4DC49-11A0-1A4E-BB3E-820CFB856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780" y="175846"/>
            <a:ext cx="3426149" cy="42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19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104" y="64199"/>
            <a:ext cx="3829115" cy="5858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tx1"/>
                </a:solidFill>
              </a:rPr>
              <a:t>Take-home message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431D494-C879-F56D-C2B7-51A41E517DEF}"/>
              </a:ext>
            </a:extLst>
          </p:cNvPr>
          <p:cNvSpPr txBox="1">
            <a:spLocks/>
          </p:cNvSpPr>
          <p:nvPr/>
        </p:nvSpPr>
        <p:spPr bwMode="auto">
          <a:xfrm>
            <a:off x="787494" y="694974"/>
            <a:ext cx="7569012" cy="58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600" i="1" kern="1200">
                <a:solidFill>
                  <a:srgbClr val="BCD9E2"/>
                </a:solidFill>
                <a:latin typeface="+mj-lt"/>
                <a:ea typeface="ＭＳ Ｐゴシック" charset="0"/>
                <a:cs typeface="Arial Rounded MT Bold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0" dirty="0">
                <a:solidFill>
                  <a:schemeClr val="tx1"/>
                </a:solidFill>
              </a:rPr>
              <a:t>Manning’s </a:t>
            </a:r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en-US" i="0" dirty="0">
                <a:solidFill>
                  <a:schemeClr val="tx1"/>
                </a:solidFill>
              </a:rPr>
              <a:t> specified in 2D models should be </a:t>
            </a:r>
            <a:r>
              <a:rPr lang="en-US" dirty="0" err="1">
                <a:solidFill>
                  <a:schemeClr val="tx1"/>
                </a:solidFill>
              </a:rPr>
              <a:t>n</a:t>
            </a:r>
            <a:r>
              <a:rPr lang="en-US" baseline="-25000" dirty="0" err="1">
                <a:solidFill>
                  <a:schemeClr val="tx1"/>
                </a:solidFill>
              </a:rPr>
              <a:t>unresolved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AD917-71F8-FC02-3B16-473B07085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6" y="1467720"/>
            <a:ext cx="3617340" cy="2985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ED282-3D56-9D8B-7974-4B1F4F4D9856}"/>
              </a:ext>
            </a:extLst>
          </p:cNvPr>
          <p:cNvSpPr txBox="1"/>
          <p:nvPr/>
        </p:nvSpPr>
        <p:spPr>
          <a:xfrm>
            <a:off x="848117" y="4537543"/>
            <a:ext cx="2863272" cy="362836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92500" lnSpcReduction="10000"/>
          </a:bodyPr>
          <a:lstStyle/>
          <a:p>
            <a:pPr algn="ctr"/>
            <a:r>
              <a:rPr lang="en-US" sz="2000" dirty="0"/>
              <a:t>“Quarter-circle method”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3F546-8B3E-4B05-8672-BC2915D7D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326" y="1362595"/>
            <a:ext cx="3090424" cy="3090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605E-1B2E-71F8-73E8-5C2FE3688904}"/>
              </a:ext>
            </a:extLst>
          </p:cNvPr>
          <p:cNvSpPr txBox="1"/>
          <p:nvPr/>
        </p:nvSpPr>
        <p:spPr>
          <a:xfrm>
            <a:off x="5210902" y="4540225"/>
            <a:ext cx="2863272" cy="362836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92500" lnSpcReduction="10000"/>
          </a:bodyPr>
          <a:lstStyle/>
          <a:p>
            <a:pPr algn="ctr"/>
            <a:r>
              <a:rPr lang="en-US" sz="2000" dirty="0"/>
              <a:t>“Roulette method”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15B8CE-0735-19B3-B25F-448666D460CF}"/>
              </a:ext>
            </a:extLst>
          </p:cNvPr>
          <p:cNvSpPr txBox="1"/>
          <p:nvPr/>
        </p:nvSpPr>
        <p:spPr>
          <a:xfrm>
            <a:off x="4270401" y="2571750"/>
            <a:ext cx="603198" cy="58584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/>
            <a:r>
              <a:rPr lang="en-US" sz="36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76745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8A4CD1-4067-962E-473E-3B78B5561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specific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9B7F0C-70D3-9378-DE2C-042211E40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1" y="966607"/>
            <a:ext cx="8757226" cy="579972"/>
          </a:xfrm>
        </p:spPr>
        <p:txBody>
          <a:bodyPr/>
          <a:lstStyle/>
          <a:p>
            <a:r>
              <a:rPr lang="en-US" dirty="0"/>
              <a:t>In physical world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E4B98A-526F-0B0F-531D-83E3D7FC8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82" y="1531375"/>
            <a:ext cx="4590045" cy="571654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75D5C2E-135C-0422-DAE2-F517886BEF35}"/>
              </a:ext>
            </a:extLst>
          </p:cNvPr>
          <p:cNvSpPr txBox="1">
            <a:spLocks/>
          </p:cNvSpPr>
          <p:nvPr/>
        </p:nvSpPr>
        <p:spPr bwMode="auto">
          <a:xfrm>
            <a:off x="190501" y="2719995"/>
            <a:ext cx="5453874" cy="5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numerical models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0F650-E212-8AA7-D081-129CF61C8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535" y="3210844"/>
            <a:ext cx="3804459" cy="735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B9F5DB-7351-CD6D-2FA6-2CC9BE860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656" y="3938657"/>
            <a:ext cx="4357719" cy="8627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79B7BF-7AC5-BD4D-56FF-948321735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954" y="2010974"/>
            <a:ext cx="3061124" cy="804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5D28DE-CB9A-B526-9C5D-6316ED55D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526" y="2539647"/>
            <a:ext cx="3219474" cy="5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85CE6F-00FF-5237-207B-7F73DEA4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756" y="1408280"/>
            <a:ext cx="3158971" cy="2731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0019BF-1459-DCC9-58DE-8FC275011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problem solved?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3AE4C-23C7-80AA-3119-2377FE380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1" y="966605"/>
            <a:ext cx="5967844" cy="384744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Lots of confusion and misconceptions on Manning’s </a:t>
            </a:r>
            <a:r>
              <a:rPr lang="en-US" i="1" dirty="0"/>
              <a:t>n</a:t>
            </a:r>
          </a:p>
          <a:p>
            <a:r>
              <a:rPr lang="en-US" dirty="0"/>
              <a:t>Manning’s </a:t>
            </a:r>
            <a:r>
              <a:rPr lang="en-US" i="1" dirty="0"/>
              <a:t>n</a:t>
            </a:r>
            <a:r>
              <a:rPr lang="en-US" dirty="0"/>
              <a:t> the same in 1D and 2D models?</a:t>
            </a:r>
          </a:p>
          <a:p>
            <a:r>
              <a:rPr lang="en-US" dirty="0"/>
              <a:t>Manning’s </a:t>
            </a:r>
            <a:r>
              <a:rPr lang="en-US" i="1" dirty="0"/>
              <a:t>n</a:t>
            </a:r>
            <a:r>
              <a:rPr lang="en-US" dirty="0"/>
              <a:t> the same in different 2D models?</a:t>
            </a:r>
          </a:p>
          <a:p>
            <a:r>
              <a:rPr lang="en-US" dirty="0"/>
              <a:t>How does HEC-RAS </a:t>
            </a:r>
            <a:r>
              <a:rPr lang="en-US" dirty="0" err="1"/>
              <a:t>subgrid</a:t>
            </a:r>
            <a:r>
              <a:rPr lang="en-US" dirty="0"/>
              <a:t> terrain affect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  <a:p>
            <a:r>
              <a:rPr lang="en-US" dirty="0"/>
              <a:t>How does turbulence model affect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0192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18B4-8933-29A9-55AE-4CE53992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25" y="453759"/>
            <a:ext cx="6815738" cy="2004344"/>
          </a:xfrm>
        </p:spPr>
        <p:txBody>
          <a:bodyPr/>
          <a:lstStyle/>
          <a:p>
            <a:r>
              <a:rPr lang="en-US" dirty="0"/>
              <a:t>What is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3057A-4733-D529-FEBF-643EB585DF5D}"/>
              </a:ext>
            </a:extLst>
          </p:cNvPr>
          <p:cNvSpPr txBox="1">
            <a:spLocks/>
          </p:cNvSpPr>
          <p:nvPr/>
        </p:nvSpPr>
        <p:spPr>
          <a:xfrm>
            <a:off x="601595" y="2146104"/>
            <a:ext cx="7885419" cy="22337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ＭＳ Ｐゴシック" charset="0"/>
                <a:cs typeface="Arial Rounded M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Lack of clear definitions of Manning’s </a:t>
            </a:r>
            <a:r>
              <a:rPr lang="en-US" i="1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in different contexts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 physical world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 numerical modeling world</a:t>
            </a:r>
          </a:p>
        </p:txBody>
      </p:sp>
    </p:spTree>
    <p:extLst>
      <p:ext uri="{BB962C8B-B14F-4D97-AF65-F5344CB8AC3E}">
        <p14:creationId xmlns:p14="http://schemas.microsoft.com/office/powerpoint/2010/main" val="11180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physical world: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Manning’s </a:t>
            </a:r>
            <a:r>
              <a:rPr lang="en-US" i="1" dirty="0"/>
              <a:t>n</a:t>
            </a:r>
            <a:r>
              <a:rPr lang="en-US" dirty="0"/>
              <a:t> is a parameter to quantify flow resistance induced by different factors, such as grain roughness, bedforms, vegetation, channel irregularity, etc.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30066-26C5-FFE3-4482-F8B19D8C1196}"/>
              </a:ext>
            </a:extLst>
          </p:cNvPr>
          <p:cNvSpPr txBox="1"/>
          <p:nvPr/>
        </p:nvSpPr>
        <p:spPr>
          <a:xfrm>
            <a:off x="1406895" y="2656652"/>
            <a:ext cx="2682993" cy="35371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lnSpcReduction="10000"/>
          </a:bodyPr>
          <a:lstStyle/>
          <a:p>
            <a:r>
              <a:rPr lang="en-US" dirty="0"/>
              <a:t>Total flow resistance: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F30CED4-97A9-6892-B2EE-B54FA8164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8957" y="2280647"/>
            <a:ext cx="3822989" cy="2185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98ABF-EB96-0BD0-C34A-F2302EC3F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661" y="3175238"/>
            <a:ext cx="2085460" cy="797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9FE397-61D2-F9E7-34B6-A94CD53AE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68" y="4099346"/>
            <a:ext cx="4590045" cy="5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84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0501" y="966606"/>
            <a:ext cx="4381499" cy="38305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physical world: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How to get the (total)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dirty="0"/>
              <a:t>Tabular method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dirty="0"/>
              <a:t>Photographic method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dirty="0"/>
              <a:t>Quantitative method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8E036-02E9-057C-7494-D8BE1295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217" y="882895"/>
            <a:ext cx="3706145" cy="1890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20FA63-D23D-34AB-141D-A08F1932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863" y="2894019"/>
            <a:ext cx="3496852" cy="1366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A4A51A-7F46-2235-F597-B229E51A89BC}"/>
              </a:ext>
            </a:extLst>
          </p:cNvPr>
          <p:cNvSpPr txBox="1"/>
          <p:nvPr/>
        </p:nvSpPr>
        <p:spPr>
          <a:xfrm>
            <a:off x="5112326" y="4247083"/>
            <a:ext cx="3927765" cy="40145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r>
              <a:rPr lang="en-US" sz="1600" dirty="0"/>
              <a:t>USGS online photo guide for Manning’s </a:t>
            </a:r>
            <a:r>
              <a:rPr lang="en-US" sz="1600" i="1" dirty="0"/>
              <a:t>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034FBB-5B90-7F5E-E23F-4F5832FC2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261" y="3462632"/>
            <a:ext cx="2085460" cy="79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74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numerical modeling world: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Models such as SRH-2D and HEC-RAS 2D solve 2D shallow water equations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9FC05A-750E-6BAF-622D-0ED7318E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55" y="2262721"/>
            <a:ext cx="5979733" cy="1498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5D540-3FB7-F238-93CD-736F02E0A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62" y="3845772"/>
            <a:ext cx="3122738" cy="6956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1C2C2C4-B8D7-44CC-E195-B8772930E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306" t="6247" r="9010" b="7049"/>
          <a:stretch/>
        </p:blipFill>
        <p:spPr>
          <a:xfrm>
            <a:off x="6414525" y="2408003"/>
            <a:ext cx="2625566" cy="13527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6D110E-E837-4AC2-B603-7A5A6696B298}"/>
              </a:ext>
            </a:extLst>
          </p:cNvPr>
          <p:cNvSpPr txBox="1"/>
          <p:nvPr/>
        </p:nvSpPr>
        <p:spPr>
          <a:xfrm>
            <a:off x="4824716" y="3931139"/>
            <a:ext cx="3751248" cy="695659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r>
              <a:rPr lang="en-US" dirty="0"/>
              <a:t>Can we directly use Manning’s </a:t>
            </a:r>
            <a:r>
              <a:rPr lang="en-US" i="1" dirty="0"/>
              <a:t>n</a:t>
            </a:r>
            <a:r>
              <a:rPr lang="en-US" dirty="0"/>
              <a:t> </a:t>
            </a:r>
          </a:p>
          <a:p>
            <a:r>
              <a:rPr lang="en-US" dirty="0"/>
              <a:t>from textbook?</a:t>
            </a:r>
          </a:p>
        </p:txBody>
      </p:sp>
    </p:spTree>
    <p:extLst>
      <p:ext uri="{BB962C8B-B14F-4D97-AF65-F5344CB8AC3E}">
        <p14:creationId xmlns:p14="http://schemas.microsoft.com/office/powerpoint/2010/main" val="338119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numerical modeling world: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Part of flow resistance factors are </a:t>
            </a:r>
            <a:r>
              <a:rPr lang="en-US" i="1" dirty="0">
                <a:solidFill>
                  <a:srgbClr val="FF0000"/>
                </a:solidFill>
              </a:rPr>
              <a:t>resolved</a:t>
            </a:r>
            <a:r>
              <a:rPr lang="en-US" dirty="0"/>
              <a:t> by terrain and mesh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9F3FA-5300-C318-7EDD-B410540BC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453" y="1906634"/>
            <a:ext cx="5340927" cy="289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36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Manning’s </a:t>
            </a:r>
            <a:r>
              <a:rPr lang="en-US" i="1" dirty="0"/>
              <a:t>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numerical modeling world: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Part of flow resistance factors are </a:t>
            </a:r>
            <a:r>
              <a:rPr lang="en-US" i="1" dirty="0">
                <a:solidFill>
                  <a:srgbClr val="FF0000"/>
                </a:solidFill>
              </a:rPr>
              <a:t>resolved</a:t>
            </a:r>
            <a:r>
              <a:rPr lang="en-US" dirty="0"/>
              <a:t> by terrain and mesh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The rest is </a:t>
            </a:r>
            <a:r>
              <a:rPr lang="en-US" i="1" dirty="0">
                <a:solidFill>
                  <a:srgbClr val="FF0000"/>
                </a:solidFill>
              </a:rPr>
              <a:t>unresolved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 specified in 2D models!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A431C1-1BD5-C7AD-216A-1B1768020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09"/>
          <a:stretch/>
        </p:blipFill>
        <p:spPr>
          <a:xfrm>
            <a:off x="6543674" y="2302933"/>
            <a:ext cx="2409825" cy="2211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962C70-9FBC-1C91-30C0-B1418F031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87" y="2510751"/>
            <a:ext cx="6153195" cy="6715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A538F7-D222-13BB-751D-4EFEFD031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90" y="3408744"/>
            <a:ext cx="3752877" cy="6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88485"/>
      </p:ext>
    </p:extLst>
  </p:cSld>
  <p:clrMapOvr>
    <a:masterClrMapping/>
  </p:clrMapOvr>
</p:sld>
</file>

<file path=ppt/theme/theme1.xml><?xml version="1.0" encoding="utf-8"?>
<a:theme xmlns:a="http://schemas.openxmlformats.org/drawingml/2006/main" name="CEE-2018-wide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b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E-2018-widescreen  -  Read-Only" id="{C85561CA-D00E-42DC-8471-F5A6AE191545}" vid="{28496271-F27F-4580-ABE6-BB80F44B07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CEE-2018-widescreen_template</Template>
  <TotalTime>9051</TotalTime>
  <Words>789</Words>
  <Application>Microsoft Office PowerPoint</Application>
  <PresentationFormat>On-screen Show (16:9)</PresentationFormat>
  <Paragraphs>116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</vt:lpstr>
      <vt:lpstr>Wingdings</vt:lpstr>
      <vt:lpstr>CEE-2018-widescreen</vt:lpstr>
      <vt:lpstr>Selection and Application of Manning’s Roughness Values in Two-Dimensional Hydraulic Models: Results from NCHRP 24-49</vt:lpstr>
      <vt:lpstr>What is Manning’s n?</vt:lpstr>
      <vt:lpstr>Is the problem solved?</vt:lpstr>
      <vt:lpstr>What is Manning’s n?</vt:lpstr>
      <vt:lpstr>What is Manning’s n?</vt:lpstr>
      <vt:lpstr>What is Manning’s n?</vt:lpstr>
      <vt:lpstr>What is Manning’s n?</vt:lpstr>
      <vt:lpstr>What is Manning’s n?</vt:lpstr>
      <vt:lpstr>What is Manning’s n?</vt:lpstr>
      <vt:lpstr>What is Manning’s n?</vt:lpstr>
      <vt:lpstr>What is Manning’s n?</vt:lpstr>
      <vt:lpstr>How to get unresolved Manning’s n?</vt:lpstr>
      <vt:lpstr>How to get unresolved Manning’s n?</vt:lpstr>
      <vt:lpstr>How to get unresolved Manning’s n?</vt:lpstr>
      <vt:lpstr>How to get unresolved Manning’s n?</vt:lpstr>
      <vt:lpstr>More specific questions</vt:lpstr>
      <vt:lpstr>More specific questions</vt:lpstr>
      <vt:lpstr>More specific questions</vt:lpstr>
      <vt:lpstr>More specific questions</vt:lpstr>
      <vt:lpstr>More specific questions</vt:lpstr>
      <vt:lpstr>Manning’s n: A good 2D model is key</vt:lpstr>
      <vt:lpstr>Manning’s n guidelines</vt:lpstr>
      <vt:lpstr>Further details</vt:lpstr>
      <vt:lpstr>Take-home message</vt:lpstr>
      <vt:lpstr>More specific questions</vt:lpstr>
    </vt:vector>
  </TitlesOfParts>
  <Company>The Pennsylvania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Xiaofeng Liu</dc:creator>
  <cp:lastModifiedBy>Liu, Xiaofeng</cp:lastModifiedBy>
  <cp:revision>149</cp:revision>
  <dcterms:created xsi:type="dcterms:W3CDTF">2021-01-21T19:53:39Z</dcterms:created>
  <dcterms:modified xsi:type="dcterms:W3CDTF">2024-08-28T02:42:05Z</dcterms:modified>
</cp:coreProperties>
</file>