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  <p:sldMasterId id="2147483672" r:id="rId3"/>
    <p:sldMasterId id="2147483703" r:id="rId4"/>
    <p:sldMasterId id="2147483668" r:id="rId5"/>
    <p:sldMasterId id="2147483709" r:id="rId6"/>
    <p:sldMasterId id="2147483711" r:id="rId7"/>
    <p:sldMasterId id="2147483675" r:id="rId8"/>
    <p:sldMasterId id="2147483700" r:id="rId9"/>
    <p:sldMasterId id="2147483687" r:id="rId10"/>
    <p:sldMasterId id="2147483713" r:id="rId11"/>
  </p:sldMasterIdLst>
  <p:notesMasterIdLst>
    <p:notesMasterId r:id="rId38"/>
  </p:notesMasterIdLst>
  <p:sldIdLst>
    <p:sldId id="262" r:id="rId12"/>
    <p:sldId id="258" r:id="rId13"/>
    <p:sldId id="257" r:id="rId14"/>
    <p:sldId id="398" r:id="rId15"/>
    <p:sldId id="399" r:id="rId16"/>
    <p:sldId id="400" r:id="rId17"/>
    <p:sldId id="397" r:id="rId18"/>
    <p:sldId id="265" r:id="rId19"/>
    <p:sldId id="266" r:id="rId20"/>
    <p:sldId id="334" r:id="rId21"/>
    <p:sldId id="335" r:id="rId22"/>
    <p:sldId id="293" r:id="rId23"/>
    <p:sldId id="336" r:id="rId24"/>
    <p:sldId id="260" r:id="rId25"/>
    <p:sldId id="388" r:id="rId26"/>
    <p:sldId id="389" r:id="rId27"/>
    <p:sldId id="390" r:id="rId28"/>
    <p:sldId id="288" r:id="rId29"/>
    <p:sldId id="393" r:id="rId30"/>
    <p:sldId id="394" r:id="rId31"/>
    <p:sldId id="268" r:id="rId32"/>
    <p:sldId id="267" r:id="rId33"/>
    <p:sldId id="263" r:id="rId34"/>
    <p:sldId id="395" r:id="rId35"/>
    <p:sldId id="396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2"/>
    <p:restoredTop sz="94674"/>
  </p:normalViewPr>
  <p:slideViewPr>
    <p:cSldViewPr snapToGrid="0">
      <p:cViewPr varScale="1">
        <p:scale>
          <a:sx n="91" d="100"/>
          <a:sy n="91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59DCE-0879-4210-ADFB-720BE5F120D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55B49-A4E2-4224-A5C0-64C07D16D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9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55B49-A4E2-4224-A5C0-64C07D16DD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hydrology.</a:t>
            </a:r>
          </a:p>
          <a:p>
            <a:endParaRPr lang="en-GB" dirty="0"/>
          </a:p>
          <a:p>
            <a:r>
              <a:rPr lang="en-GB" dirty="0"/>
              <a:t>A</a:t>
            </a:r>
            <a:r>
              <a:rPr lang="en-US" dirty="0"/>
              <a:t> unique feature and departure from existing models is the use of AFDCs</a:t>
            </a:r>
          </a:p>
          <a:p>
            <a:endParaRPr lang="en-GB" dirty="0"/>
          </a:p>
          <a:p>
            <a:r>
              <a:rPr lang="en-GB" dirty="0"/>
              <a:t>S</a:t>
            </a:r>
            <a:r>
              <a:rPr lang="en-US" dirty="0"/>
              <a:t>o the hydrological time-step is one year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9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hydrology.</a:t>
            </a:r>
          </a:p>
          <a:p>
            <a:endParaRPr lang="en-GB" dirty="0"/>
          </a:p>
          <a:p>
            <a:r>
              <a:rPr lang="en-GB" dirty="0"/>
              <a:t>A</a:t>
            </a:r>
            <a:r>
              <a:rPr lang="en-US" dirty="0"/>
              <a:t> unique feature and departure from existing models is the use of AFDCs</a:t>
            </a:r>
          </a:p>
          <a:p>
            <a:endParaRPr lang="en-GB" dirty="0"/>
          </a:p>
          <a:p>
            <a:r>
              <a:rPr lang="en-GB" dirty="0"/>
              <a:t>S</a:t>
            </a:r>
            <a:r>
              <a:rPr lang="en-US" dirty="0"/>
              <a:t>o the hydrological time-step is one year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Channel morphology in FRAME is currently represented via a rectangular shape (avatar) that preserves the morphological </a:t>
            </a:r>
            <a:r>
              <a:rPr lang="en-US" dirty="0" err="1"/>
              <a:t>bankfull</a:t>
            </a:r>
            <a:r>
              <a:rPr lang="en-US" dirty="0"/>
              <a:t> width and with an invert level that satisfies </a:t>
            </a:r>
            <a:r>
              <a:rPr lang="en-US" dirty="0" err="1"/>
              <a:t>bankfull</a:t>
            </a:r>
            <a:r>
              <a:rPr lang="en-US" dirty="0"/>
              <a:t> conveyance of the full cross section. This representation facilitates far faster processing than detailed cross section geometries and acknowledges that attempting to predict the intricate nature of channel morphology over a period of multiple decades would be a spurious exercise. </a:t>
            </a:r>
          </a:p>
          <a:p>
            <a:endParaRPr lang="en-GB" dirty="0"/>
          </a:p>
          <a:p>
            <a:r>
              <a:rPr lang="en-GB" dirty="0"/>
              <a:t>Faster processing – plus 100 years from now its somewhat erroneous to think we can forecast the detailed nature of the cross section geometry.</a:t>
            </a:r>
          </a:p>
          <a:p>
            <a:endParaRPr lang="en-GB" dirty="0"/>
          </a:p>
          <a:p>
            <a:r>
              <a:rPr lang="en-GB" dirty="0"/>
              <a:t>System-scale not local factors with only a local morphological response</a:t>
            </a:r>
          </a:p>
          <a:p>
            <a:endParaRPr lang="en-US" dirty="0"/>
          </a:p>
          <a:p>
            <a:r>
              <a:rPr lang="en-GB" dirty="0"/>
              <a:t>Overbank geometry also simplified.</a:t>
            </a:r>
          </a:p>
          <a:p>
            <a:endParaRPr lang="en-GB" dirty="0"/>
          </a:p>
          <a:p>
            <a:r>
              <a:rPr lang="en-US" dirty="0"/>
              <a:t>Alternative avatar designs are currently being explored that incorporate a shape factor and might better preserve </a:t>
            </a:r>
            <a:r>
              <a:rPr lang="en-US" dirty="0" err="1"/>
              <a:t>thalweg</a:t>
            </a:r>
            <a:r>
              <a:rPr lang="en-US" dirty="0"/>
              <a:t> elevation.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9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Channel morphology in FRAME is currently represented via a rectangular shape (avatar) that preserves the morphological </a:t>
            </a:r>
            <a:r>
              <a:rPr lang="en-US" dirty="0" err="1"/>
              <a:t>bankfull</a:t>
            </a:r>
            <a:r>
              <a:rPr lang="en-US" dirty="0"/>
              <a:t> width and with an invert level that satisfies </a:t>
            </a:r>
            <a:r>
              <a:rPr lang="en-US" dirty="0" err="1"/>
              <a:t>bankfull</a:t>
            </a:r>
            <a:r>
              <a:rPr lang="en-US" dirty="0"/>
              <a:t> conveyance of the full cross section. This representation facilitates far faster processing than detailed cross section geometries and acknowledges that attempting to predict the intricate nature of channel morphology over a period of multiple decades would be a spurious exercise. </a:t>
            </a:r>
          </a:p>
          <a:p>
            <a:endParaRPr lang="en-GB" dirty="0"/>
          </a:p>
          <a:p>
            <a:r>
              <a:rPr lang="en-GB" dirty="0"/>
              <a:t>Faster processing – plus 100 years from now its somewhat erroneous to think we can forecast the detailed nature of the cross section geometry.</a:t>
            </a:r>
          </a:p>
          <a:p>
            <a:endParaRPr lang="en-GB" dirty="0"/>
          </a:p>
          <a:p>
            <a:r>
              <a:rPr lang="en-GB" dirty="0"/>
              <a:t>System-scale not local factors with only a local morphological response</a:t>
            </a:r>
          </a:p>
          <a:p>
            <a:endParaRPr lang="en-US" dirty="0"/>
          </a:p>
          <a:p>
            <a:r>
              <a:rPr lang="en-GB" dirty="0"/>
              <a:t>Overbank geometry also simplified.</a:t>
            </a:r>
          </a:p>
          <a:p>
            <a:endParaRPr lang="en-GB" dirty="0"/>
          </a:p>
          <a:p>
            <a:r>
              <a:rPr lang="en-US" dirty="0"/>
              <a:t>Alternative avatar designs are currently being explored that incorporate a shape factor and might better preserve </a:t>
            </a:r>
            <a:r>
              <a:rPr lang="en-US" dirty="0" err="1"/>
              <a:t>thalweg</a:t>
            </a:r>
            <a:r>
              <a:rPr lang="en-US" dirty="0"/>
              <a:t> elevation.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09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  <a:defRPr/>
            </a:pPr>
            <a:r>
              <a:rPr lang="en-US" sz="1200" dirty="0">
                <a:solidFill>
                  <a:prstClr val="black"/>
                </a:solidFill>
              </a:rPr>
              <a:t>Sediment yield for each FRAME reach is calculated on a grain size class basis.  In</a:t>
            </a:r>
            <a:r>
              <a:rPr lang="en-US" sz="1200" baseline="0" dirty="0">
                <a:solidFill>
                  <a:prstClr val="black"/>
                </a:solidFill>
              </a:rPr>
              <a:t> this simple schematic there are just 6 reaches.</a:t>
            </a:r>
          </a:p>
          <a:p>
            <a:pPr marL="0" lvl="0" indent="0">
              <a:buFont typeface="Arial" panose="020B0604020202020204" pitchFamily="34" charset="0"/>
              <a:buNone/>
              <a:defRPr/>
            </a:pPr>
            <a:endParaRPr lang="en-US" sz="1200" baseline="0" dirty="0">
              <a:solidFill>
                <a:prstClr val="black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  <a:defRPr/>
            </a:pPr>
            <a:r>
              <a:rPr lang="en-US" sz="1200" dirty="0">
                <a:solidFill>
                  <a:prstClr val="black"/>
                </a:solidFill>
              </a:rPr>
              <a:t>The total yield for each grain size class is the integrated effect of all flow classes in annual flow duration curve.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79D5-45BA-4A50-BE74-A76544FDE51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69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changes in bed level occur at each cross section in response to the mass sediment balance by grain size between</a:t>
            </a:r>
          </a:p>
          <a:p>
            <a:r>
              <a:rPr lang="en-US" dirty="0"/>
              <a:t>adjacent reaches over the model time step.</a:t>
            </a:r>
          </a:p>
          <a:p>
            <a:endParaRPr lang="en-US" dirty="0"/>
          </a:p>
          <a:p>
            <a:r>
              <a:rPr lang="en-US" dirty="0"/>
              <a:t>The approach</a:t>
            </a:r>
            <a:r>
              <a:rPr lang="en-US" baseline="0" dirty="0"/>
              <a:t> a</a:t>
            </a:r>
            <a:r>
              <a:rPr lang="en-US" dirty="0"/>
              <a:t>ccounts for porosity, reach length, it</a:t>
            </a:r>
            <a:r>
              <a:rPr lang="en-US" baseline="0" dirty="0"/>
              <a:t> includes an </a:t>
            </a:r>
            <a:r>
              <a:rPr lang="en-US" dirty="0" err="1"/>
              <a:t>armouring</a:t>
            </a:r>
            <a:r>
              <a:rPr lang="en-US" dirty="0"/>
              <a:t> function and bed material within</a:t>
            </a:r>
            <a:r>
              <a:rPr lang="en-US" baseline="0" dirty="0"/>
              <a:t> two bed layers </a:t>
            </a:r>
            <a:r>
              <a:rPr lang="en-US" dirty="0"/>
              <a:t>is re-sorted after each time step.</a:t>
            </a:r>
          </a:p>
          <a:p>
            <a:endParaRPr lang="en-US" dirty="0"/>
          </a:p>
          <a:p>
            <a:r>
              <a:rPr lang="en-US" dirty="0"/>
              <a:t>So far we’ve</a:t>
            </a:r>
            <a:r>
              <a:rPr lang="en-US" baseline="0" dirty="0"/>
              <a:t> focused on bed level change (and in the Lower Miss, the </a:t>
            </a:r>
            <a:r>
              <a:rPr lang="en-US" baseline="0" dirty="0" err="1"/>
              <a:t>banklines</a:t>
            </a:r>
            <a:r>
              <a:rPr lang="en-US" baseline="0" dirty="0"/>
              <a:t> are locked in place, so that’s fine).  But moving forward, we’ll be adding functionality for widening.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79D5-45BA-4A50-BE74-A76544FDE51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Channel morphology in FRAME is currently represented via a rectangular shape (avatar) that preserves the morphological </a:t>
            </a:r>
            <a:r>
              <a:rPr lang="en-US" dirty="0" err="1"/>
              <a:t>bankfull</a:t>
            </a:r>
            <a:r>
              <a:rPr lang="en-US" dirty="0"/>
              <a:t> width and with an invert level that satisfies </a:t>
            </a:r>
            <a:r>
              <a:rPr lang="en-US" dirty="0" err="1"/>
              <a:t>bankfull</a:t>
            </a:r>
            <a:r>
              <a:rPr lang="en-US" dirty="0"/>
              <a:t> conveyance of the full cross section. This representation facilitates far faster processing than detailed cross section geometries and acknowledges that attempting to predict the intricate nature of channel morphology over a period of multiple decades would be a spurious exercise. </a:t>
            </a:r>
          </a:p>
          <a:p>
            <a:endParaRPr lang="en-GB" dirty="0"/>
          </a:p>
          <a:p>
            <a:r>
              <a:rPr lang="en-GB" dirty="0"/>
              <a:t>Faster processing – plus 100 years from now its somewhat erroneous to think we can forecast the detailed nature of the cross section geometry.</a:t>
            </a:r>
          </a:p>
          <a:p>
            <a:endParaRPr lang="en-GB" dirty="0"/>
          </a:p>
          <a:p>
            <a:r>
              <a:rPr lang="en-GB" dirty="0"/>
              <a:t>System-scale not local factors with only a local morphological response</a:t>
            </a:r>
          </a:p>
          <a:p>
            <a:endParaRPr lang="en-US" dirty="0"/>
          </a:p>
          <a:p>
            <a:r>
              <a:rPr lang="en-GB" dirty="0"/>
              <a:t>Overbank geometry also simplified.</a:t>
            </a:r>
          </a:p>
          <a:p>
            <a:endParaRPr lang="en-GB" dirty="0"/>
          </a:p>
          <a:p>
            <a:r>
              <a:rPr lang="en-US" dirty="0"/>
              <a:t>Alternative avatar designs are currently being explored that incorporate a shape factor and might better preserve </a:t>
            </a:r>
            <a:r>
              <a:rPr lang="en-US" dirty="0" err="1"/>
              <a:t>thalweg</a:t>
            </a:r>
            <a:r>
              <a:rPr lang="en-US" dirty="0"/>
              <a:t> elevation.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0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Useful output parameters, as Pete Downs will talk about…</a:t>
            </a:r>
          </a:p>
          <a:p>
            <a:endParaRPr lang="en-US" dirty="0"/>
          </a:p>
          <a:p>
            <a:r>
              <a:rPr lang="en-US" dirty="0"/>
              <a:t>FRAME is being developed with river managers and strategists in mind where indicative results offer ‘exploratory’ insights into plausible river futures and their potential impacts; a new tool that is capable of performing multiple runs over annual, decadal and centennial time-periods with flexibility for changing inputs and boundary conditions quickly and expediently during and between model runs, providing the visioning needed to justify appropriate management </a:t>
            </a:r>
          </a:p>
          <a:p>
            <a:r>
              <a:rPr lang="en-US" dirty="0"/>
              <a:t>interventions and mitigation measures.</a:t>
            </a:r>
          </a:p>
          <a:p>
            <a:endParaRPr lang="en-GB" dirty="0"/>
          </a:p>
          <a:p>
            <a:r>
              <a:rPr lang="en-US" dirty="0"/>
              <a:t>Diversions are treated as inputs (or outputs) and can be assigned to any cross section with simple rules for setting flow at either a fixed rate or a percentage of the main channel discharge. Critically, diversions can be set to come on-line and begin having an impact at a specified future year and, optionally, once a minimum operating discharge has been exceeded in the main channel</a:t>
            </a:r>
          </a:p>
          <a:p>
            <a:endParaRPr lang="en-GB" dirty="0"/>
          </a:p>
          <a:p>
            <a:r>
              <a:rPr lang="en-GB" dirty="0"/>
              <a:t>Calibration- orientated Rules associated with </a:t>
            </a:r>
          </a:p>
          <a:p>
            <a:r>
              <a:rPr lang="en-GB" dirty="0"/>
              <a:t>I</a:t>
            </a:r>
            <a:r>
              <a:rPr lang="en-US" dirty="0" err="1"/>
              <a:t>nput</a:t>
            </a:r>
            <a:r>
              <a:rPr lang="en-US" dirty="0"/>
              <a:t>-output diversions</a:t>
            </a:r>
          </a:p>
          <a:p>
            <a:r>
              <a:rPr lang="en-GB" dirty="0"/>
              <a:t>D</a:t>
            </a:r>
            <a:r>
              <a:rPr lang="en-US" dirty="0" err="1"/>
              <a:t>ike</a:t>
            </a:r>
            <a:r>
              <a:rPr lang="en-US" dirty="0"/>
              <a:t> fields (obstructions to flow and temporary storage of sediment)</a:t>
            </a:r>
          </a:p>
          <a:p>
            <a:r>
              <a:rPr lang="en-GB" dirty="0"/>
              <a:t>G</a:t>
            </a:r>
            <a:r>
              <a:rPr lang="en-US" dirty="0" err="1"/>
              <a:t>rade</a:t>
            </a:r>
            <a:r>
              <a:rPr lang="en-US" dirty="0"/>
              <a:t> control structures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B174-E277-490F-83D6-8092E77F33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7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7D1E-8BE9-6717-8560-1D9AFAA38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9349" y="3821296"/>
            <a:ext cx="4882662" cy="809320"/>
          </a:xfrm>
          <a:prstGeom prst="rect">
            <a:avLst/>
          </a:prstGeom>
        </p:spPr>
        <p:txBody>
          <a:bodyPr/>
          <a:lstStyle>
            <a:lvl1pPr>
              <a:defRPr sz="2400" b="1" i="0" u="sng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1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C6FA-8285-D995-CC43-42C355798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206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 sz="2500" b="1" i="0" u="sng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ARIAL BLACK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9F35E-F223-31BA-B9CC-331F167AA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41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C6FA-8285-D995-CC43-42C355798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206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 sz="2500" b="1" i="0" u="sng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ARIAL BLACK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9F35E-F223-31BA-B9CC-331F167AA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042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5C89-5AF3-CCD8-094C-9EE701CFD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en-US" sz="6000" b="1" i="0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03784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5C89-5AF3-CCD8-094C-9EE701CFD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en-US" sz="6000" b="1" i="0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005889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94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CE1A-B097-444D-A6D3-A06C5AB4E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98467-1C64-4658-BB0A-B4E0C5BF9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3BA49-B027-45F8-B87F-4E6FC417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4630-C603-4970-B209-980711B8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73755-4F3E-491B-B32D-CCE8D83C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97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1A5D-51C1-481A-9322-3335B654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69BA7-C4AA-4212-A32E-BD687A508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DA5DB-65A5-4183-B668-9BA5DC58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D70F-2D9E-4352-979C-274D5A9A6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F6186-6651-430F-A73F-9C15F342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833B-6438-41A8-AECC-CD4DD1FC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B5CCE-3F9B-4D60-9589-766F34BB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C4FB5-196D-48F7-A402-0498BE6D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378D8-3764-47ED-9F20-C08C8207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8C68-7A77-4BED-8E14-602C519D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3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41B5B-4997-4B42-8603-DFB829CB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4982D-2B10-4D62-9C4A-1614D91B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806D5-5363-4DDB-A371-992362660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14F3-EED7-4E5F-A4BD-3610B826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8E59D-F828-41A7-8672-9C45166B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1092-5EF0-4B86-BA98-A663E82E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3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D0E-D21B-4A62-98F9-19025433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7013C-E41E-4D01-82D8-46089BEDB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C68D5-45D0-4383-B5BD-9B3736A15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E46AA-F117-48B8-BAA2-C2C4A1C69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2BDA6-B693-4B3A-B41A-5E642BE38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9EE48-2902-4374-B940-388BB3F9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F620EA-BCAC-4D4F-A0FF-1216B215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38D62-74E5-4B93-B161-6A523C1A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1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3C703C-6440-2D63-4E48-A35C35DD1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9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1E42-24C0-46D1-BFAF-CCEC31D5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C68DD-BABF-4788-8A18-7280F015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BD936-5632-40B3-9DFF-6A58311E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7CC03-B8D3-4A02-8255-6C2F71B0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3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3FEA1-744C-446D-B954-592F88CA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9F6DD-EA26-4E8A-A4D1-C39C9BCF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669C3-7A3B-45E1-AEF6-FC0E7321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99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32DE9-91AF-45EF-8624-B7890FBA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B3914-05A2-43B7-9ED3-E9F8C294E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1F75A-CCE5-4821-83FE-5CBDB69A5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C9884-C1C2-46B3-A5BE-5DA04C4A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D85C2-0D17-46AE-98F1-C8EBD74F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7F68E-0B0F-4A11-8ED2-50A86C58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76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7883-E864-4B55-B2C6-7E13140F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1AB44-DFC2-4E9D-8A62-F20EFF286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45907-5CC9-4C44-95C2-1E532B76D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982ED-4307-4503-9715-8DC5AA28D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E9CF7-B917-49E1-9E29-68DA4957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1463-25E5-4572-ACC8-EDA0EEB3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3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1C00-0664-4F54-9671-88A59547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57F2F-AD95-4F56-A8F4-88B469DBF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14B70-A128-47A5-B221-68278CB3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CB988-4931-4B73-8C2E-5531EEA5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80C1E-2E62-465B-A2AE-671A596F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FE668-4F67-494A-BE91-0EA9D8BDD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7C67-E21E-4D75-94E4-56F1B06F8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86FE-F0D3-45E6-8A89-B17D39BC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60B2B-2B96-4CAA-BF60-31A94150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4A8A0-E99E-43B8-8A91-9F583D2B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6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7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356BB9-D96B-96EF-A535-4F1018ADC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9349" y="3821296"/>
            <a:ext cx="4882662" cy="809320"/>
          </a:xfrm>
          <a:prstGeom prst="rect">
            <a:avLst/>
          </a:prstGeom>
        </p:spPr>
        <p:txBody>
          <a:bodyPr/>
          <a:lstStyle>
            <a:lvl1pPr>
              <a:defRPr sz="2400" b="1" i="0" u="sng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4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7D1E-8BE9-6717-8560-1D9AFAA38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210" y="3821296"/>
            <a:ext cx="7701802" cy="809320"/>
          </a:xfrm>
          <a:prstGeom prst="rect">
            <a:avLst/>
          </a:prstGeom>
        </p:spPr>
        <p:txBody>
          <a:bodyPr/>
          <a:lstStyle>
            <a:lvl1pPr>
              <a:defRPr sz="2400" b="1" i="0" u="sng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E25C1-70C5-0323-288F-F9AA8BD52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231" y="4731510"/>
            <a:ext cx="4546600" cy="503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CBD97-411C-2A63-A03E-063A52F9B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9125" y="5513388"/>
            <a:ext cx="2317750" cy="4365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500" b="1" i="0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1500" b="1" i="0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1500" b="1" i="0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53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356BB9-D96B-96EF-A535-4F1018ADC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3821296"/>
            <a:ext cx="7450011" cy="809320"/>
          </a:xfrm>
          <a:prstGeom prst="rect">
            <a:avLst/>
          </a:prstGeom>
        </p:spPr>
        <p:txBody>
          <a:bodyPr/>
          <a:lstStyle>
            <a:lvl1pPr>
              <a:defRPr sz="2400" b="1" i="0" u="sng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7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2CEA-5C29-3D4F-30E8-01988C02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7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ARIAL BLACK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6B20-BA10-8EEA-63D2-586D1DB87F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02678"/>
            <a:ext cx="10515600" cy="5274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IMAGES</a:t>
            </a:r>
          </a:p>
        </p:txBody>
      </p:sp>
    </p:spTree>
    <p:extLst>
      <p:ext uri="{BB962C8B-B14F-4D97-AF65-F5344CB8AC3E}">
        <p14:creationId xmlns:p14="http://schemas.microsoft.com/office/powerpoint/2010/main" val="8388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2CEA-5C29-3D4F-30E8-01988C02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7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ARIAL BLACK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6B20-BA10-8EEA-63D2-586D1DB87F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02678"/>
            <a:ext cx="10515600" cy="5274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IMAGES</a:t>
            </a:r>
          </a:p>
        </p:txBody>
      </p:sp>
    </p:spTree>
    <p:extLst>
      <p:ext uri="{BB962C8B-B14F-4D97-AF65-F5344CB8AC3E}">
        <p14:creationId xmlns:p14="http://schemas.microsoft.com/office/powerpoint/2010/main" val="304014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41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C6FA-8285-D995-CC43-42C355798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206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 sz="2500" b="1" i="0" u="sng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ARIAL BLACK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9F35E-F223-31BA-B9CC-331F167AA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30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25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02" r:id="rId2"/>
    <p:sldLayoutId id="21474836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4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B5D08-1E8D-47C3-838D-5EF9EA3C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42E27-B3E3-4FB6-BC02-3DFA6E9A2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FB60-F831-4A5E-9272-5E2B0E3E1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67C4-33CD-4FBF-BD34-D67C438FC09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2BEA-448D-40E1-8EA5-EE7AEE73A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ED54-77AD-48E7-A6B0-554747D21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5DFB-A267-4DC2-8B7E-34C849C6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7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30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83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3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75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5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00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6A804-D508-EC30-A3BE-7FA58AD4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F54CE-1F4A-C7B5-48C3-CC5F692D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39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6A804-D508-EC30-A3BE-7FA58AD4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F54CE-1F4A-C7B5-48C3-CC5F692D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97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B77967A-DA7F-802E-DA5C-CE894C522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898" r="24898"/>
          <a:stretch/>
        </p:blipFill>
        <p:spPr/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039CE1-DEEF-68F3-CCB2-FE8E660295F5}"/>
              </a:ext>
            </a:extLst>
          </p:cNvPr>
          <p:cNvSpPr txBox="1">
            <a:spLocks/>
          </p:cNvSpPr>
          <p:nvPr/>
        </p:nvSpPr>
        <p:spPr>
          <a:xfrm>
            <a:off x="6956469" y="2184520"/>
            <a:ext cx="4882662" cy="809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uture </a:t>
            </a:r>
            <a:r>
              <a:rPr lang="en-US" sz="24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iver </a:t>
            </a:r>
            <a:r>
              <a:rPr lang="en-US" sz="24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nalysis &amp; </a:t>
            </a:r>
            <a:r>
              <a:rPr lang="en-US" sz="24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anagement </a:t>
            </a:r>
            <a:r>
              <a:rPr lang="en-US" sz="24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valuation (FRAME): </a:t>
            </a:r>
            <a:r>
              <a:rPr lang="en-US" sz="1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new forecasting tool for long-term morphologic response in river channels.</a:t>
            </a:r>
          </a:p>
          <a:p>
            <a:endParaRPr lang="en-US" sz="16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Charlie Little, PE, Sr. Hydraulic Engineer</a:t>
            </a:r>
          </a:p>
          <a:p>
            <a:r>
              <a:rPr lang="en-US" sz="1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Blake Mendrop, PE, PLS, Principal</a:t>
            </a:r>
          </a:p>
          <a:p>
            <a:br>
              <a:rPr lang="en-US" sz="1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National Hydraulic Engineering Conference</a:t>
            </a:r>
            <a:b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400" b="1" dirty="0">
                <a:solidFill>
                  <a:srgbClr val="DBE44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8/28/2024</a:t>
            </a:r>
          </a:p>
        </p:txBody>
      </p:sp>
    </p:spTree>
    <p:extLst>
      <p:ext uri="{BB962C8B-B14F-4D97-AF65-F5344CB8AC3E}">
        <p14:creationId xmlns:p14="http://schemas.microsoft.com/office/powerpoint/2010/main" val="310980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1">
            <a:extLst>
              <a:ext uri="{FF2B5EF4-FFF2-40B4-BE49-F238E27FC236}">
                <a16:creationId xmlns:a16="http://schemas.microsoft.com/office/drawing/2014/main" id="{4F4D2C14-9FBA-4AD1-9F7D-5ECFAB227B36}"/>
              </a:ext>
            </a:extLst>
          </p:cNvPr>
          <p:cNvGrpSpPr/>
          <p:nvPr/>
        </p:nvGrpSpPr>
        <p:grpSpPr>
          <a:xfrm>
            <a:off x="0" y="2923822"/>
            <a:ext cx="16455998" cy="3934178"/>
            <a:chOff x="0" y="2923822"/>
            <a:chExt cx="16455998" cy="3934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3F88AD-8195-4641-A46F-FF4789932DCC}"/>
                </a:ext>
              </a:extLst>
            </p:cNvPr>
            <p:cNvSpPr/>
            <p:nvPr/>
          </p:nvSpPr>
          <p:spPr>
            <a:xfrm>
              <a:off x="0" y="2923822"/>
              <a:ext cx="12192000" cy="27853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DBD98A-BC3A-45F2-A6B3-1DD247FB0B7D}"/>
                </a:ext>
              </a:extLst>
            </p:cNvPr>
            <p:cNvSpPr/>
            <p:nvPr/>
          </p:nvSpPr>
          <p:spPr>
            <a:xfrm>
              <a:off x="0" y="5791200"/>
              <a:ext cx="12192000" cy="1066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019AEF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862C12-5A97-45B3-8032-69F9E698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57000"/>
                      </a14:imgEffect>
                      <a14:imgEffect>
                        <a14:brightnessContrast bright="-1000" contrast="-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6455998" cy="31051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BA0CBC9-E064-4B37-B6FE-4A25E8AA55B8}"/>
              </a:ext>
            </a:extLst>
          </p:cNvPr>
          <p:cNvSpPr txBox="1"/>
          <p:nvPr/>
        </p:nvSpPr>
        <p:spPr>
          <a:xfrm>
            <a:off x="188536" y="249059"/>
            <a:ext cx="980636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  Hydrology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0A6AA-B8CF-45CF-ABC6-B37CD10C89A0}"/>
              </a:ext>
            </a:extLst>
          </p:cNvPr>
          <p:cNvSpPr txBox="1"/>
          <p:nvPr/>
        </p:nvSpPr>
        <p:spPr>
          <a:xfrm>
            <a:off x="526836" y="1826384"/>
            <a:ext cx="7701163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Annual flow duration curves (AFDC) rather than time-stepping through sequences of hydrographs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Sub-annual hydraulic and sediment mixing time-steps for incremental adjustments and model stability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Each time-step is a time-compressed replicate of the annual flow duration curve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52FCB-6249-986B-F594-801C33648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376" y="3338336"/>
            <a:ext cx="4039187" cy="2911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744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1">
            <a:extLst>
              <a:ext uri="{FF2B5EF4-FFF2-40B4-BE49-F238E27FC236}">
                <a16:creationId xmlns:a16="http://schemas.microsoft.com/office/drawing/2014/main" id="{4F4D2C14-9FBA-4AD1-9F7D-5ECFAB227B36}"/>
              </a:ext>
            </a:extLst>
          </p:cNvPr>
          <p:cNvGrpSpPr/>
          <p:nvPr/>
        </p:nvGrpSpPr>
        <p:grpSpPr>
          <a:xfrm>
            <a:off x="0" y="2923822"/>
            <a:ext cx="16455998" cy="3934178"/>
            <a:chOff x="0" y="2923822"/>
            <a:chExt cx="16455998" cy="3934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3F88AD-8195-4641-A46F-FF4789932DCC}"/>
                </a:ext>
              </a:extLst>
            </p:cNvPr>
            <p:cNvSpPr/>
            <p:nvPr/>
          </p:nvSpPr>
          <p:spPr>
            <a:xfrm>
              <a:off x="0" y="2923822"/>
              <a:ext cx="12192000" cy="27853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DBD98A-BC3A-45F2-A6B3-1DD247FB0B7D}"/>
                </a:ext>
              </a:extLst>
            </p:cNvPr>
            <p:cNvSpPr/>
            <p:nvPr/>
          </p:nvSpPr>
          <p:spPr>
            <a:xfrm>
              <a:off x="0" y="5791200"/>
              <a:ext cx="12192000" cy="1066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019AEF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862C12-5A97-45B3-8032-69F9E698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57000"/>
                      </a14:imgEffect>
                      <a14:imgEffect>
                        <a14:brightnessContrast bright="-1000" contrast="-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6455998" cy="31051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BA0CBC9-E064-4B37-B6FE-4A25E8AA55B8}"/>
              </a:ext>
            </a:extLst>
          </p:cNvPr>
          <p:cNvSpPr txBox="1"/>
          <p:nvPr/>
        </p:nvSpPr>
        <p:spPr>
          <a:xfrm>
            <a:off x="188536" y="249059"/>
            <a:ext cx="1071827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  Hydrology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0A6AA-B8CF-45CF-ABC6-B37CD10C89A0}"/>
              </a:ext>
            </a:extLst>
          </p:cNvPr>
          <p:cNvSpPr txBox="1"/>
          <p:nvPr/>
        </p:nvSpPr>
        <p:spPr>
          <a:xfrm>
            <a:off x="309964" y="1974755"/>
            <a:ext cx="61473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Discrete discharges in AFDC are modeled in parallel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Frequency-weighted sediment load for each particle size calculated by integrating the discharge classes over each time step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Exner equation determines degree of channel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42902-7B5F-6688-F2A6-006E5EC6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173" y="1757098"/>
            <a:ext cx="5179730" cy="3343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5661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1">
            <a:extLst>
              <a:ext uri="{FF2B5EF4-FFF2-40B4-BE49-F238E27FC236}">
                <a16:creationId xmlns:a16="http://schemas.microsoft.com/office/drawing/2014/main" id="{5A140C0E-711E-4777-B08A-C22867845EAA}"/>
              </a:ext>
            </a:extLst>
          </p:cNvPr>
          <p:cNvGrpSpPr/>
          <p:nvPr/>
        </p:nvGrpSpPr>
        <p:grpSpPr>
          <a:xfrm>
            <a:off x="0" y="7009816"/>
            <a:ext cx="16455998" cy="180000"/>
            <a:chOff x="0" y="2923822"/>
            <a:chExt cx="16455998" cy="39341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A8AB8C-44FC-4999-AB4B-802A4285BDEE}"/>
                </a:ext>
              </a:extLst>
            </p:cNvPr>
            <p:cNvSpPr/>
            <p:nvPr/>
          </p:nvSpPr>
          <p:spPr>
            <a:xfrm>
              <a:off x="0" y="2923822"/>
              <a:ext cx="12192000" cy="27853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C8A748-1054-490B-8FA2-F5990DAEDD25}"/>
                </a:ext>
              </a:extLst>
            </p:cNvPr>
            <p:cNvSpPr/>
            <p:nvPr/>
          </p:nvSpPr>
          <p:spPr>
            <a:xfrm>
              <a:off x="0" y="5791200"/>
              <a:ext cx="12192000" cy="1066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019AEF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5954D2-3700-497D-BF39-631A2526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57000"/>
                      </a14:imgEffect>
                      <a14:imgEffect>
                        <a14:brightnessContrast bright="-1000" contrast="-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6455998" cy="31051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005FDC-6DCF-43D9-9B0D-C36015FA328C}"/>
              </a:ext>
            </a:extLst>
          </p:cNvPr>
          <p:cNvGrpSpPr/>
          <p:nvPr/>
        </p:nvGrpSpPr>
        <p:grpSpPr>
          <a:xfrm>
            <a:off x="0" y="3556800"/>
            <a:ext cx="12192000" cy="3307404"/>
            <a:chOff x="0" y="3550596"/>
            <a:chExt cx="12192000" cy="3307404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A55516-D3B5-4B1A-844E-9DD2A8243CA9}"/>
                </a:ext>
              </a:extLst>
            </p:cNvPr>
            <p:cNvSpPr/>
            <p:nvPr/>
          </p:nvSpPr>
          <p:spPr>
            <a:xfrm>
              <a:off x="0" y="3550596"/>
              <a:ext cx="12192000" cy="109312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rgbClr val="A7BFC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2C69D89-E36B-45E4-8E5A-8490DC0A5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8"/>
            <a:stretch/>
          </p:blipFill>
          <p:spPr>
            <a:xfrm>
              <a:off x="0" y="4643718"/>
              <a:ext cx="12192000" cy="2214282"/>
            </a:xfrm>
            <a:prstGeom prst="rect">
              <a:avLst/>
            </a:prstGeom>
          </p:spPr>
        </p:pic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A2020A-33E3-4511-9E8E-928030CD273C}"/>
              </a:ext>
            </a:extLst>
          </p:cNvPr>
          <p:cNvSpPr/>
          <p:nvPr/>
        </p:nvSpPr>
        <p:spPr>
          <a:xfrm>
            <a:off x="7714613" y="2325898"/>
            <a:ext cx="3942522" cy="1569088"/>
          </a:xfrm>
          <a:custGeom>
            <a:avLst/>
            <a:gdLst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39"/>
              <a:gd name="connsiteX1" fmla="*/ 132522 w 3922644"/>
              <a:gd name="connsiteY1" fmla="*/ 424070 h 1610139"/>
              <a:gd name="connsiteX2" fmla="*/ 324678 w 3922644"/>
              <a:gd name="connsiteY2" fmla="*/ 636105 h 1610139"/>
              <a:gd name="connsiteX3" fmla="*/ 622852 w 3922644"/>
              <a:gd name="connsiteY3" fmla="*/ 735496 h 1610139"/>
              <a:gd name="connsiteX4" fmla="*/ 854765 w 3922644"/>
              <a:gd name="connsiteY4" fmla="*/ 708992 h 1610139"/>
              <a:gd name="connsiteX5" fmla="*/ 980661 w 3922644"/>
              <a:gd name="connsiteY5" fmla="*/ 682487 h 1610139"/>
              <a:gd name="connsiteX6" fmla="*/ 1073426 w 3922644"/>
              <a:gd name="connsiteY6" fmla="*/ 960783 h 1610139"/>
              <a:gd name="connsiteX7" fmla="*/ 1086678 w 3922644"/>
              <a:gd name="connsiteY7" fmla="*/ 1258957 h 1610139"/>
              <a:gd name="connsiteX8" fmla="*/ 1179444 w 3922644"/>
              <a:gd name="connsiteY8" fmla="*/ 1457739 h 1610139"/>
              <a:gd name="connsiteX9" fmla="*/ 1417983 w 3922644"/>
              <a:gd name="connsiteY9" fmla="*/ 1543879 h 1610139"/>
              <a:gd name="connsiteX10" fmla="*/ 1557131 w 3922644"/>
              <a:gd name="connsiteY10" fmla="*/ 1610139 h 1610139"/>
              <a:gd name="connsiteX11" fmla="*/ 1762539 w 3922644"/>
              <a:gd name="connsiteY11" fmla="*/ 1537252 h 1610139"/>
              <a:gd name="connsiteX12" fmla="*/ 2040835 w 3922644"/>
              <a:gd name="connsiteY12" fmla="*/ 1398105 h 1610139"/>
              <a:gd name="connsiteX13" fmla="*/ 2378765 w 3922644"/>
              <a:gd name="connsiteY13" fmla="*/ 1331844 h 1610139"/>
              <a:gd name="connsiteX14" fmla="*/ 2690191 w 3922644"/>
              <a:gd name="connsiteY14" fmla="*/ 1371600 h 1610139"/>
              <a:gd name="connsiteX15" fmla="*/ 2802835 w 3922644"/>
              <a:gd name="connsiteY15" fmla="*/ 1146313 h 1610139"/>
              <a:gd name="connsiteX16" fmla="*/ 2809461 w 3922644"/>
              <a:gd name="connsiteY16" fmla="*/ 841513 h 1610139"/>
              <a:gd name="connsiteX17" fmla="*/ 2842591 w 3922644"/>
              <a:gd name="connsiteY17" fmla="*/ 795131 h 1610139"/>
              <a:gd name="connsiteX18" fmla="*/ 2849217 w 3922644"/>
              <a:gd name="connsiteY18" fmla="*/ 762000 h 1610139"/>
              <a:gd name="connsiteX19" fmla="*/ 2855844 w 3922644"/>
              <a:gd name="connsiteY19" fmla="*/ 728870 h 1610139"/>
              <a:gd name="connsiteX20" fmla="*/ 2855844 w 3922644"/>
              <a:gd name="connsiteY20" fmla="*/ 728870 h 1610139"/>
              <a:gd name="connsiteX21" fmla="*/ 2935357 w 3922644"/>
              <a:gd name="connsiteY21" fmla="*/ 708992 h 1610139"/>
              <a:gd name="connsiteX22" fmla="*/ 2988365 w 3922644"/>
              <a:gd name="connsiteY22" fmla="*/ 695739 h 1610139"/>
              <a:gd name="connsiteX23" fmla="*/ 3048000 w 3922644"/>
              <a:gd name="connsiteY23" fmla="*/ 662609 h 1610139"/>
              <a:gd name="connsiteX24" fmla="*/ 3094383 w 3922644"/>
              <a:gd name="connsiteY24" fmla="*/ 689113 h 1610139"/>
              <a:gd name="connsiteX25" fmla="*/ 3094383 w 3922644"/>
              <a:gd name="connsiteY25" fmla="*/ 689113 h 1610139"/>
              <a:gd name="connsiteX26" fmla="*/ 3266661 w 3922644"/>
              <a:gd name="connsiteY26" fmla="*/ 662609 h 1610139"/>
              <a:gd name="connsiteX27" fmla="*/ 3564835 w 3922644"/>
              <a:gd name="connsiteY27" fmla="*/ 682487 h 1610139"/>
              <a:gd name="connsiteX28" fmla="*/ 3677478 w 3922644"/>
              <a:gd name="connsiteY28" fmla="*/ 490331 h 1610139"/>
              <a:gd name="connsiteX29" fmla="*/ 3790122 w 3922644"/>
              <a:gd name="connsiteY29" fmla="*/ 298174 h 1610139"/>
              <a:gd name="connsiteX30" fmla="*/ 3922644 w 3922644"/>
              <a:gd name="connsiteY30" fmla="*/ 53009 h 1610139"/>
              <a:gd name="connsiteX0" fmla="*/ 0 w 3922644"/>
              <a:gd name="connsiteY0" fmla="*/ 0 h 1610162"/>
              <a:gd name="connsiteX1" fmla="*/ 132522 w 3922644"/>
              <a:gd name="connsiteY1" fmla="*/ 424070 h 1610162"/>
              <a:gd name="connsiteX2" fmla="*/ 324678 w 3922644"/>
              <a:gd name="connsiteY2" fmla="*/ 636105 h 1610162"/>
              <a:gd name="connsiteX3" fmla="*/ 622852 w 3922644"/>
              <a:gd name="connsiteY3" fmla="*/ 735496 h 1610162"/>
              <a:gd name="connsiteX4" fmla="*/ 854765 w 3922644"/>
              <a:gd name="connsiteY4" fmla="*/ 708992 h 1610162"/>
              <a:gd name="connsiteX5" fmla="*/ 980661 w 3922644"/>
              <a:gd name="connsiteY5" fmla="*/ 682487 h 1610162"/>
              <a:gd name="connsiteX6" fmla="*/ 1073426 w 3922644"/>
              <a:gd name="connsiteY6" fmla="*/ 960783 h 1610162"/>
              <a:gd name="connsiteX7" fmla="*/ 1086678 w 3922644"/>
              <a:gd name="connsiteY7" fmla="*/ 1258957 h 1610162"/>
              <a:gd name="connsiteX8" fmla="*/ 1179444 w 3922644"/>
              <a:gd name="connsiteY8" fmla="*/ 1457739 h 1610162"/>
              <a:gd name="connsiteX9" fmla="*/ 1417983 w 3922644"/>
              <a:gd name="connsiteY9" fmla="*/ 1543879 h 1610162"/>
              <a:gd name="connsiteX10" fmla="*/ 1557131 w 3922644"/>
              <a:gd name="connsiteY10" fmla="*/ 1610139 h 1610162"/>
              <a:gd name="connsiteX11" fmla="*/ 1762539 w 3922644"/>
              <a:gd name="connsiteY11" fmla="*/ 1537252 h 1610162"/>
              <a:gd name="connsiteX12" fmla="*/ 2040835 w 3922644"/>
              <a:gd name="connsiteY12" fmla="*/ 1398105 h 1610162"/>
              <a:gd name="connsiteX13" fmla="*/ 2378765 w 3922644"/>
              <a:gd name="connsiteY13" fmla="*/ 1331844 h 1610162"/>
              <a:gd name="connsiteX14" fmla="*/ 2690191 w 3922644"/>
              <a:gd name="connsiteY14" fmla="*/ 1371600 h 1610162"/>
              <a:gd name="connsiteX15" fmla="*/ 2802835 w 3922644"/>
              <a:gd name="connsiteY15" fmla="*/ 1146313 h 1610162"/>
              <a:gd name="connsiteX16" fmla="*/ 2809461 w 3922644"/>
              <a:gd name="connsiteY16" fmla="*/ 841513 h 1610162"/>
              <a:gd name="connsiteX17" fmla="*/ 2842591 w 3922644"/>
              <a:gd name="connsiteY17" fmla="*/ 795131 h 1610162"/>
              <a:gd name="connsiteX18" fmla="*/ 2849217 w 3922644"/>
              <a:gd name="connsiteY18" fmla="*/ 762000 h 1610162"/>
              <a:gd name="connsiteX19" fmla="*/ 2855844 w 3922644"/>
              <a:gd name="connsiteY19" fmla="*/ 728870 h 1610162"/>
              <a:gd name="connsiteX20" fmla="*/ 2855844 w 3922644"/>
              <a:gd name="connsiteY20" fmla="*/ 728870 h 1610162"/>
              <a:gd name="connsiteX21" fmla="*/ 2935357 w 3922644"/>
              <a:gd name="connsiteY21" fmla="*/ 708992 h 1610162"/>
              <a:gd name="connsiteX22" fmla="*/ 2988365 w 3922644"/>
              <a:gd name="connsiteY22" fmla="*/ 695739 h 1610162"/>
              <a:gd name="connsiteX23" fmla="*/ 3048000 w 3922644"/>
              <a:gd name="connsiteY23" fmla="*/ 662609 h 1610162"/>
              <a:gd name="connsiteX24" fmla="*/ 3094383 w 3922644"/>
              <a:gd name="connsiteY24" fmla="*/ 689113 h 1610162"/>
              <a:gd name="connsiteX25" fmla="*/ 3094383 w 3922644"/>
              <a:gd name="connsiteY25" fmla="*/ 689113 h 1610162"/>
              <a:gd name="connsiteX26" fmla="*/ 3266661 w 3922644"/>
              <a:gd name="connsiteY26" fmla="*/ 662609 h 1610162"/>
              <a:gd name="connsiteX27" fmla="*/ 3564835 w 3922644"/>
              <a:gd name="connsiteY27" fmla="*/ 682487 h 1610162"/>
              <a:gd name="connsiteX28" fmla="*/ 3677478 w 3922644"/>
              <a:gd name="connsiteY28" fmla="*/ 490331 h 1610162"/>
              <a:gd name="connsiteX29" fmla="*/ 3790122 w 3922644"/>
              <a:gd name="connsiteY29" fmla="*/ 298174 h 1610162"/>
              <a:gd name="connsiteX30" fmla="*/ 3922644 w 3922644"/>
              <a:gd name="connsiteY30" fmla="*/ 53009 h 1610162"/>
              <a:gd name="connsiteX0" fmla="*/ 0 w 3922644"/>
              <a:gd name="connsiteY0" fmla="*/ 0 h 1610162"/>
              <a:gd name="connsiteX1" fmla="*/ 132522 w 3922644"/>
              <a:gd name="connsiteY1" fmla="*/ 424070 h 1610162"/>
              <a:gd name="connsiteX2" fmla="*/ 324678 w 3922644"/>
              <a:gd name="connsiteY2" fmla="*/ 636105 h 1610162"/>
              <a:gd name="connsiteX3" fmla="*/ 622852 w 3922644"/>
              <a:gd name="connsiteY3" fmla="*/ 735496 h 1610162"/>
              <a:gd name="connsiteX4" fmla="*/ 854765 w 3922644"/>
              <a:gd name="connsiteY4" fmla="*/ 708992 h 1610162"/>
              <a:gd name="connsiteX5" fmla="*/ 980661 w 3922644"/>
              <a:gd name="connsiteY5" fmla="*/ 682487 h 1610162"/>
              <a:gd name="connsiteX6" fmla="*/ 1073426 w 3922644"/>
              <a:gd name="connsiteY6" fmla="*/ 960783 h 1610162"/>
              <a:gd name="connsiteX7" fmla="*/ 1086678 w 3922644"/>
              <a:gd name="connsiteY7" fmla="*/ 1258957 h 1610162"/>
              <a:gd name="connsiteX8" fmla="*/ 1179444 w 3922644"/>
              <a:gd name="connsiteY8" fmla="*/ 1457739 h 1610162"/>
              <a:gd name="connsiteX9" fmla="*/ 1417983 w 3922644"/>
              <a:gd name="connsiteY9" fmla="*/ 1543879 h 1610162"/>
              <a:gd name="connsiteX10" fmla="*/ 1557131 w 3922644"/>
              <a:gd name="connsiteY10" fmla="*/ 1610139 h 1610162"/>
              <a:gd name="connsiteX11" fmla="*/ 1762539 w 3922644"/>
              <a:gd name="connsiteY11" fmla="*/ 1537252 h 1610162"/>
              <a:gd name="connsiteX12" fmla="*/ 2040835 w 3922644"/>
              <a:gd name="connsiteY12" fmla="*/ 1398105 h 1610162"/>
              <a:gd name="connsiteX13" fmla="*/ 2378765 w 3922644"/>
              <a:gd name="connsiteY13" fmla="*/ 1331844 h 1610162"/>
              <a:gd name="connsiteX14" fmla="*/ 2690191 w 3922644"/>
              <a:gd name="connsiteY14" fmla="*/ 1371600 h 1610162"/>
              <a:gd name="connsiteX15" fmla="*/ 2802835 w 3922644"/>
              <a:gd name="connsiteY15" fmla="*/ 1146313 h 1610162"/>
              <a:gd name="connsiteX16" fmla="*/ 2809461 w 3922644"/>
              <a:gd name="connsiteY16" fmla="*/ 841513 h 1610162"/>
              <a:gd name="connsiteX17" fmla="*/ 2842591 w 3922644"/>
              <a:gd name="connsiteY17" fmla="*/ 795131 h 1610162"/>
              <a:gd name="connsiteX18" fmla="*/ 2849217 w 3922644"/>
              <a:gd name="connsiteY18" fmla="*/ 762000 h 1610162"/>
              <a:gd name="connsiteX19" fmla="*/ 2855844 w 3922644"/>
              <a:gd name="connsiteY19" fmla="*/ 728870 h 1610162"/>
              <a:gd name="connsiteX20" fmla="*/ 2855844 w 3922644"/>
              <a:gd name="connsiteY20" fmla="*/ 728870 h 1610162"/>
              <a:gd name="connsiteX21" fmla="*/ 2935357 w 3922644"/>
              <a:gd name="connsiteY21" fmla="*/ 708992 h 1610162"/>
              <a:gd name="connsiteX22" fmla="*/ 2988365 w 3922644"/>
              <a:gd name="connsiteY22" fmla="*/ 695739 h 1610162"/>
              <a:gd name="connsiteX23" fmla="*/ 3048000 w 3922644"/>
              <a:gd name="connsiteY23" fmla="*/ 662609 h 1610162"/>
              <a:gd name="connsiteX24" fmla="*/ 3094383 w 3922644"/>
              <a:gd name="connsiteY24" fmla="*/ 689113 h 1610162"/>
              <a:gd name="connsiteX25" fmla="*/ 3094383 w 3922644"/>
              <a:gd name="connsiteY25" fmla="*/ 689113 h 1610162"/>
              <a:gd name="connsiteX26" fmla="*/ 3266661 w 3922644"/>
              <a:gd name="connsiteY26" fmla="*/ 662609 h 1610162"/>
              <a:gd name="connsiteX27" fmla="*/ 3564835 w 3922644"/>
              <a:gd name="connsiteY27" fmla="*/ 682487 h 1610162"/>
              <a:gd name="connsiteX28" fmla="*/ 3677478 w 3922644"/>
              <a:gd name="connsiteY28" fmla="*/ 490331 h 1610162"/>
              <a:gd name="connsiteX29" fmla="*/ 3790122 w 3922644"/>
              <a:gd name="connsiteY29" fmla="*/ 298174 h 1610162"/>
              <a:gd name="connsiteX30" fmla="*/ 3922644 w 3922644"/>
              <a:gd name="connsiteY30" fmla="*/ 53009 h 1610162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2591 w 3922644"/>
              <a:gd name="connsiteY17" fmla="*/ 795131 h 1615471"/>
              <a:gd name="connsiteX18" fmla="*/ 2849217 w 3922644"/>
              <a:gd name="connsiteY18" fmla="*/ 762000 h 1615471"/>
              <a:gd name="connsiteX19" fmla="*/ 2855844 w 3922644"/>
              <a:gd name="connsiteY19" fmla="*/ 728870 h 1615471"/>
              <a:gd name="connsiteX20" fmla="*/ 2855844 w 3922644"/>
              <a:gd name="connsiteY20" fmla="*/ 728870 h 1615471"/>
              <a:gd name="connsiteX21" fmla="*/ 2935357 w 3922644"/>
              <a:gd name="connsiteY21" fmla="*/ 708992 h 1615471"/>
              <a:gd name="connsiteX22" fmla="*/ 2988365 w 3922644"/>
              <a:gd name="connsiteY22" fmla="*/ 695739 h 1615471"/>
              <a:gd name="connsiteX23" fmla="*/ 3048000 w 3922644"/>
              <a:gd name="connsiteY23" fmla="*/ 662609 h 1615471"/>
              <a:gd name="connsiteX24" fmla="*/ 3094383 w 3922644"/>
              <a:gd name="connsiteY24" fmla="*/ 689113 h 1615471"/>
              <a:gd name="connsiteX25" fmla="*/ 3094383 w 3922644"/>
              <a:gd name="connsiteY25" fmla="*/ 689113 h 1615471"/>
              <a:gd name="connsiteX26" fmla="*/ 3266661 w 3922644"/>
              <a:gd name="connsiteY26" fmla="*/ 662609 h 1615471"/>
              <a:gd name="connsiteX27" fmla="*/ 3564835 w 3922644"/>
              <a:gd name="connsiteY27" fmla="*/ 682487 h 1615471"/>
              <a:gd name="connsiteX28" fmla="*/ 3677478 w 3922644"/>
              <a:gd name="connsiteY28" fmla="*/ 490331 h 1615471"/>
              <a:gd name="connsiteX29" fmla="*/ 3790122 w 3922644"/>
              <a:gd name="connsiteY29" fmla="*/ 298174 h 1615471"/>
              <a:gd name="connsiteX30" fmla="*/ 3922644 w 3922644"/>
              <a:gd name="connsiteY30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2591 w 3922644"/>
              <a:gd name="connsiteY17" fmla="*/ 795131 h 1615471"/>
              <a:gd name="connsiteX18" fmla="*/ 2849217 w 3922644"/>
              <a:gd name="connsiteY18" fmla="*/ 762000 h 1615471"/>
              <a:gd name="connsiteX19" fmla="*/ 2855844 w 3922644"/>
              <a:gd name="connsiteY19" fmla="*/ 728870 h 1615471"/>
              <a:gd name="connsiteX20" fmla="*/ 2855844 w 3922644"/>
              <a:gd name="connsiteY20" fmla="*/ 728870 h 1615471"/>
              <a:gd name="connsiteX21" fmla="*/ 2935357 w 3922644"/>
              <a:gd name="connsiteY21" fmla="*/ 708992 h 1615471"/>
              <a:gd name="connsiteX22" fmla="*/ 2988365 w 3922644"/>
              <a:gd name="connsiteY22" fmla="*/ 695739 h 1615471"/>
              <a:gd name="connsiteX23" fmla="*/ 3048000 w 3922644"/>
              <a:gd name="connsiteY23" fmla="*/ 662609 h 1615471"/>
              <a:gd name="connsiteX24" fmla="*/ 3094383 w 3922644"/>
              <a:gd name="connsiteY24" fmla="*/ 689113 h 1615471"/>
              <a:gd name="connsiteX25" fmla="*/ 3094383 w 3922644"/>
              <a:gd name="connsiteY25" fmla="*/ 689113 h 1615471"/>
              <a:gd name="connsiteX26" fmla="*/ 3266661 w 3922644"/>
              <a:gd name="connsiteY26" fmla="*/ 662609 h 1615471"/>
              <a:gd name="connsiteX27" fmla="*/ 3564835 w 3922644"/>
              <a:gd name="connsiteY27" fmla="*/ 682487 h 1615471"/>
              <a:gd name="connsiteX28" fmla="*/ 3677478 w 3922644"/>
              <a:gd name="connsiteY28" fmla="*/ 490331 h 1615471"/>
              <a:gd name="connsiteX29" fmla="*/ 3790122 w 3922644"/>
              <a:gd name="connsiteY29" fmla="*/ 298174 h 1615471"/>
              <a:gd name="connsiteX30" fmla="*/ 3922644 w 3922644"/>
              <a:gd name="connsiteY30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2591 w 3922644"/>
              <a:gd name="connsiteY17" fmla="*/ 795131 h 1615471"/>
              <a:gd name="connsiteX18" fmla="*/ 2849217 w 3922644"/>
              <a:gd name="connsiteY18" fmla="*/ 762000 h 1615471"/>
              <a:gd name="connsiteX19" fmla="*/ 2855844 w 3922644"/>
              <a:gd name="connsiteY19" fmla="*/ 728870 h 1615471"/>
              <a:gd name="connsiteX20" fmla="*/ 2855844 w 3922644"/>
              <a:gd name="connsiteY20" fmla="*/ 728870 h 1615471"/>
              <a:gd name="connsiteX21" fmla="*/ 2935357 w 3922644"/>
              <a:gd name="connsiteY21" fmla="*/ 708992 h 1615471"/>
              <a:gd name="connsiteX22" fmla="*/ 2988365 w 3922644"/>
              <a:gd name="connsiteY22" fmla="*/ 695739 h 1615471"/>
              <a:gd name="connsiteX23" fmla="*/ 3048000 w 3922644"/>
              <a:gd name="connsiteY23" fmla="*/ 662609 h 1615471"/>
              <a:gd name="connsiteX24" fmla="*/ 3094383 w 3922644"/>
              <a:gd name="connsiteY24" fmla="*/ 689113 h 1615471"/>
              <a:gd name="connsiteX25" fmla="*/ 3094383 w 3922644"/>
              <a:gd name="connsiteY25" fmla="*/ 689113 h 1615471"/>
              <a:gd name="connsiteX26" fmla="*/ 3266661 w 3922644"/>
              <a:gd name="connsiteY26" fmla="*/ 662609 h 1615471"/>
              <a:gd name="connsiteX27" fmla="*/ 3564835 w 3922644"/>
              <a:gd name="connsiteY27" fmla="*/ 682487 h 1615471"/>
              <a:gd name="connsiteX28" fmla="*/ 3677478 w 3922644"/>
              <a:gd name="connsiteY28" fmla="*/ 490331 h 1615471"/>
              <a:gd name="connsiteX29" fmla="*/ 3790122 w 3922644"/>
              <a:gd name="connsiteY29" fmla="*/ 298174 h 1615471"/>
              <a:gd name="connsiteX30" fmla="*/ 3922644 w 3922644"/>
              <a:gd name="connsiteY30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2591 w 3922644"/>
              <a:gd name="connsiteY17" fmla="*/ 795131 h 1615471"/>
              <a:gd name="connsiteX18" fmla="*/ 2849217 w 3922644"/>
              <a:gd name="connsiteY18" fmla="*/ 762000 h 1615471"/>
              <a:gd name="connsiteX19" fmla="*/ 2855844 w 3922644"/>
              <a:gd name="connsiteY19" fmla="*/ 728870 h 1615471"/>
              <a:gd name="connsiteX20" fmla="*/ 2855844 w 3922644"/>
              <a:gd name="connsiteY20" fmla="*/ 728870 h 1615471"/>
              <a:gd name="connsiteX21" fmla="*/ 2935357 w 3922644"/>
              <a:gd name="connsiteY21" fmla="*/ 708992 h 1615471"/>
              <a:gd name="connsiteX22" fmla="*/ 2988365 w 3922644"/>
              <a:gd name="connsiteY22" fmla="*/ 695739 h 1615471"/>
              <a:gd name="connsiteX23" fmla="*/ 3048000 w 3922644"/>
              <a:gd name="connsiteY23" fmla="*/ 662609 h 1615471"/>
              <a:gd name="connsiteX24" fmla="*/ 3094383 w 3922644"/>
              <a:gd name="connsiteY24" fmla="*/ 689113 h 1615471"/>
              <a:gd name="connsiteX25" fmla="*/ 3094383 w 3922644"/>
              <a:gd name="connsiteY25" fmla="*/ 689113 h 1615471"/>
              <a:gd name="connsiteX26" fmla="*/ 3266661 w 3922644"/>
              <a:gd name="connsiteY26" fmla="*/ 662609 h 1615471"/>
              <a:gd name="connsiteX27" fmla="*/ 3564835 w 3922644"/>
              <a:gd name="connsiteY27" fmla="*/ 682487 h 1615471"/>
              <a:gd name="connsiteX28" fmla="*/ 3677478 w 3922644"/>
              <a:gd name="connsiteY28" fmla="*/ 490331 h 1615471"/>
              <a:gd name="connsiteX29" fmla="*/ 3790122 w 3922644"/>
              <a:gd name="connsiteY29" fmla="*/ 298174 h 1615471"/>
              <a:gd name="connsiteX30" fmla="*/ 3922644 w 3922644"/>
              <a:gd name="connsiteY30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2591 w 3922644"/>
              <a:gd name="connsiteY17" fmla="*/ 795131 h 1615471"/>
              <a:gd name="connsiteX18" fmla="*/ 2849217 w 3922644"/>
              <a:gd name="connsiteY18" fmla="*/ 762000 h 1615471"/>
              <a:gd name="connsiteX19" fmla="*/ 2855844 w 3922644"/>
              <a:gd name="connsiteY19" fmla="*/ 728870 h 1615471"/>
              <a:gd name="connsiteX20" fmla="*/ 2855844 w 3922644"/>
              <a:gd name="connsiteY20" fmla="*/ 728870 h 1615471"/>
              <a:gd name="connsiteX21" fmla="*/ 2935357 w 3922644"/>
              <a:gd name="connsiteY21" fmla="*/ 708992 h 1615471"/>
              <a:gd name="connsiteX22" fmla="*/ 2988365 w 3922644"/>
              <a:gd name="connsiteY22" fmla="*/ 695739 h 1615471"/>
              <a:gd name="connsiteX23" fmla="*/ 3048000 w 3922644"/>
              <a:gd name="connsiteY23" fmla="*/ 662609 h 1615471"/>
              <a:gd name="connsiteX24" fmla="*/ 3094383 w 3922644"/>
              <a:gd name="connsiteY24" fmla="*/ 689113 h 1615471"/>
              <a:gd name="connsiteX25" fmla="*/ 3094383 w 3922644"/>
              <a:gd name="connsiteY25" fmla="*/ 689113 h 1615471"/>
              <a:gd name="connsiteX26" fmla="*/ 3266661 w 3922644"/>
              <a:gd name="connsiteY26" fmla="*/ 662609 h 1615471"/>
              <a:gd name="connsiteX27" fmla="*/ 3564835 w 3922644"/>
              <a:gd name="connsiteY27" fmla="*/ 682487 h 1615471"/>
              <a:gd name="connsiteX28" fmla="*/ 3677478 w 3922644"/>
              <a:gd name="connsiteY28" fmla="*/ 490331 h 1615471"/>
              <a:gd name="connsiteX29" fmla="*/ 3790122 w 3922644"/>
              <a:gd name="connsiteY29" fmla="*/ 298174 h 1615471"/>
              <a:gd name="connsiteX30" fmla="*/ 3922644 w 3922644"/>
              <a:gd name="connsiteY30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9217 w 3922644"/>
              <a:gd name="connsiteY17" fmla="*/ 762000 h 1615471"/>
              <a:gd name="connsiteX18" fmla="*/ 2855844 w 3922644"/>
              <a:gd name="connsiteY18" fmla="*/ 728870 h 1615471"/>
              <a:gd name="connsiteX19" fmla="*/ 2855844 w 3922644"/>
              <a:gd name="connsiteY19" fmla="*/ 728870 h 1615471"/>
              <a:gd name="connsiteX20" fmla="*/ 2935357 w 3922644"/>
              <a:gd name="connsiteY20" fmla="*/ 708992 h 1615471"/>
              <a:gd name="connsiteX21" fmla="*/ 2988365 w 3922644"/>
              <a:gd name="connsiteY21" fmla="*/ 695739 h 1615471"/>
              <a:gd name="connsiteX22" fmla="*/ 3048000 w 3922644"/>
              <a:gd name="connsiteY22" fmla="*/ 662609 h 1615471"/>
              <a:gd name="connsiteX23" fmla="*/ 3094383 w 3922644"/>
              <a:gd name="connsiteY23" fmla="*/ 689113 h 1615471"/>
              <a:gd name="connsiteX24" fmla="*/ 3094383 w 3922644"/>
              <a:gd name="connsiteY24" fmla="*/ 689113 h 1615471"/>
              <a:gd name="connsiteX25" fmla="*/ 3266661 w 3922644"/>
              <a:gd name="connsiteY25" fmla="*/ 662609 h 1615471"/>
              <a:gd name="connsiteX26" fmla="*/ 3564835 w 3922644"/>
              <a:gd name="connsiteY26" fmla="*/ 682487 h 1615471"/>
              <a:gd name="connsiteX27" fmla="*/ 3677478 w 3922644"/>
              <a:gd name="connsiteY27" fmla="*/ 490331 h 1615471"/>
              <a:gd name="connsiteX28" fmla="*/ 3790122 w 3922644"/>
              <a:gd name="connsiteY28" fmla="*/ 298174 h 1615471"/>
              <a:gd name="connsiteX29" fmla="*/ 3922644 w 3922644"/>
              <a:gd name="connsiteY29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9217 w 3922644"/>
              <a:gd name="connsiteY17" fmla="*/ 762000 h 1615471"/>
              <a:gd name="connsiteX18" fmla="*/ 2855844 w 3922644"/>
              <a:gd name="connsiteY18" fmla="*/ 728870 h 1615471"/>
              <a:gd name="connsiteX19" fmla="*/ 2855844 w 3922644"/>
              <a:gd name="connsiteY19" fmla="*/ 728870 h 1615471"/>
              <a:gd name="connsiteX20" fmla="*/ 2935357 w 3922644"/>
              <a:gd name="connsiteY20" fmla="*/ 708992 h 1615471"/>
              <a:gd name="connsiteX21" fmla="*/ 2988365 w 3922644"/>
              <a:gd name="connsiteY21" fmla="*/ 695739 h 1615471"/>
              <a:gd name="connsiteX22" fmla="*/ 3048000 w 3922644"/>
              <a:gd name="connsiteY22" fmla="*/ 662609 h 1615471"/>
              <a:gd name="connsiteX23" fmla="*/ 3094383 w 3922644"/>
              <a:gd name="connsiteY23" fmla="*/ 689113 h 1615471"/>
              <a:gd name="connsiteX24" fmla="*/ 3094383 w 3922644"/>
              <a:gd name="connsiteY24" fmla="*/ 689113 h 1615471"/>
              <a:gd name="connsiteX25" fmla="*/ 3266661 w 3922644"/>
              <a:gd name="connsiteY25" fmla="*/ 662609 h 1615471"/>
              <a:gd name="connsiteX26" fmla="*/ 3564835 w 3922644"/>
              <a:gd name="connsiteY26" fmla="*/ 682487 h 1615471"/>
              <a:gd name="connsiteX27" fmla="*/ 3677478 w 3922644"/>
              <a:gd name="connsiteY27" fmla="*/ 490331 h 1615471"/>
              <a:gd name="connsiteX28" fmla="*/ 3790122 w 3922644"/>
              <a:gd name="connsiteY28" fmla="*/ 298174 h 1615471"/>
              <a:gd name="connsiteX29" fmla="*/ 3922644 w 3922644"/>
              <a:gd name="connsiteY29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49217 w 3922644"/>
              <a:gd name="connsiteY17" fmla="*/ 762000 h 1615471"/>
              <a:gd name="connsiteX18" fmla="*/ 2855844 w 3922644"/>
              <a:gd name="connsiteY18" fmla="*/ 728870 h 1615471"/>
              <a:gd name="connsiteX19" fmla="*/ 2855844 w 3922644"/>
              <a:gd name="connsiteY19" fmla="*/ 728870 h 1615471"/>
              <a:gd name="connsiteX20" fmla="*/ 2935357 w 3922644"/>
              <a:gd name="connsiteY20" fmla="*/ 708992 h 1615471"/>
              <a:gd name="connsiteX21" fmla="*/ 2988365 w 3922644"/>
              <a:gd name="connsiteY21" fmla="*/ 695739 h 1615471"/>
              <a:gd name="connsiteX22" fmla="*/ 3048000 w 3922644"/>
              <a:gd name="connsiteY22" fmla="*/ 662609 h 1615471"/>
              <a:gd name="connsiteX23" fmla="*/ 3094383 w 3922644"/>
              <a:gd name="connsiteY23" fmla="*/ 689113 h 1615471"/>
              <a:gd name="connsiteX24" fmla="*/ 3094383 w 3922644"/>
              <a:gd name="connsiteY24" fmla="*/ 689113 h 1615471"/>
              <a:gd name="connsiteX25" fmla="*/ 3266661 w 3922644"/>
              <a:gd name="connsiteY25" fmla="*/ 662609 h 1615471"/>
              <a:gd name="connsiteX26" fmla="*/ 3564835 w 3922644"/>
              <a:gd name="connsiteY26" fmla="*/ 682487 h 1615471"/>
              <a:gd name="connsiteX27" fmla="*/ 3677478 w 3922644"/>
              <a:gd name="connsiteY27" fmla="*/ 490331 h 1615471"/>
              <a:gd name="connsiteX28" fmla="*/ 3790122 w 3922644"/>
              <a:gd name="connsiteY28" fmla="*/ 298174 h 1615471"/>
              <a:gd name="connsiteX29" fmla="*/ 3922644 w 3922644"/>
              <a:gd name="connsiteY29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2935357 w 3922644"/>
              <a:gd name="connsiteY19" fmla="*/ 708992 h 1615471"/>
              <a:gd name="connsiteX20" fmla="*/ 2988365 w 3922644"/>
              <a:gd name="connsiteY20" fmla="*/ 695739 h 1615471"/>
              <a:gd name="connsiteX21" fmla="*/ 3048000 w 3922644"/>
              <a:gd name="connsiteY21" fmla="*/ 662609 h 1615471"/>
              <a:gd name="connsiteX22" fmla="*/ 3094383 w 3922644"/>
              <a:gd name="connsiteY22" fmla="*/ 689113 h 1615471"/>
              <a:gd name="connsiteX23" fmla="*/ 3094383 w 3922644"/>
              <a:gd name="connsiteY23" fmla="*/ 689113 h 1615471"/>
              <a:gd name="connsiteX24" fmla="*/ 3266661 w 3922644"/>
              <a:gd name="connsiteY24" fmla="*/ 662609 h 1615471"/>
              <a:gd name="connsiteX25" fmla="*/ 3564835 w 3922644"/>
              <a:gd name="connsiteY25" fmla="*/ 682487 h 1615471"/>
              <a:gd name="connsiteX26" fmla="*/ 3677478 w 3922644"/>
              <a:gd name="connsiteY26" fmla="*/ 490331 h 1615471"/>
              <a:gd name="connsiteX27" fmla="*/ 3790122 w 3922644"/>
              <a:gd name="connsiteY27" fmla="*/ 298174 h 1615471"/>
              <a:gd name="connsiteX28" fmla="*/ 3922644 w 3922644"/>
              <a:gd name="connsiteY28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2988365 w 3922644"/>
              <a:gd name="connsiteY19" fmla="*/ 695739 h 1615471"/>
              <a:gd name="connsiteX20" fmla="*/ 3048000 w 3922644"/>
              <a:gd name="connsiteY20" fmla="*/ 662609 h 1615471"/>
              <a:gd name="connsiteX21" fmla="*/ 3094383 w 3922644"/>
              <a:gd name="connsiteY21" fmla="*/ 689113 h 1615471"/>
              <a:gd name="connsiteX22" fmla="*/ 3094383 w 3922644"/>
              <a:gd name="connsiteY22" fmla="*/ 689113 h 1615471"/>
              <a:gd name="connsiteX23" fmla="*/ 3266661 w 3922644"/>
              <a:gd name="connsiteY23" fmla="*/ 662609 h 1615471"/>
              <a:gd name="connsiteX24" fmla="*/ 3564835 w 3922644"/>
              <a:gd name="connsiteY24" fmla="*/ 682487 h 1615471"/>
              <a:gd name="connsiteX25" fmla="*/ 3677478 w 3922644"/>
              <a:gd name="connsiteY25" fmla="*/ 490331 h 1615471"/>
              <a:gd name="connsiteX26" fmla="*/ 3790122 w 3922644"/>
              <a:gd name="connsiteY26" fmla="*/ 298174 h 1615471"/>
              <a:gd name="connsiteX27" fmla="*/ 3922644 w 3922644"/>
              <a:gd name="connsiteY27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48000 w 3922644"/>
              <a:gd name="connsiteY19" fmla="*/ 662609 h 1615471"/>
              <a:gd name="connsiteX20" fmla="*/ 3094383 w 3922644"/>
              <a:gd name="connsiteY20" fmla="*/ 689113 h 1615471"/>
              <a:gd name="connsiteX21" fmla="*/ 3094383 w 3922644"/>
              <a:gd name="connsiteY21" fmla="*/ 689113 h 1615471"/>
              <a:gd name="connsiteX22" fmla="*/ 3266661 w 3922644"/>
              <a:gd name="connsiteY22" fmla="*/ 662609 h 1615471"/>
              <a:gd name="connsiteX23" fmla="*/ 3564835 w 3922644"/>
              <a:gd name="connsiteY23" fmla="*/ 682487 h 1615471"/>
              <a:gd name="connsiteX24" fmla="*/ 3677478 w 3922644"/>
              <a:gd name="connsiteY24" fmla="*/ 490331 h 1615471"/>
              <a:gd name="connsiteX25" fmla="*/ 3790122 w 3922644"/>
              <a:gd name="connsiteY25" fmla="*/ 298174 h 1615471"/>
              <a:gd name="connsiteX26" fmla="*/ 3922644 w 3922644"/>
              <a:gd name="connsiteY26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48000 w 3922644"/>
              <a:gd name="connsiteY19" fmla="*/ 662609 h 1615471"/>
              <a:gd name="connsiteX20" fmla="*/ 3094383 w 3922644"/>
              <a:gd name="connsiteY20" fmla="*/ 689113 h 1615471"/>
              <a:gd name="connsiteX21" fmla="*/ 3266661 w 3922644"/>
              <a:gd name="connsiteY21" fmla="*/ 662609 h 1615471"/>
              <a:gd name="connsiteX22" fmla="*/ 3564835 w 3922644"/>
              <a:gd name="connsiteY22" fmla="*/ 682487 h 1615471"/>
              <a:gd name="connsiteX23" fmla="*/ 3677478 w 3922644"/>
              <a:gd name="connsiteY23" fmla="*/ 490331 h 1615471"/>
              <a:gd name="connsiteX24" fmla="*/ 3790122 w 3922644"/>
              <a:gd name="connsiteY24" fmla="*/ 298174 h 1615471"/>
              <a:gd name="connsiteX25" fmla="*/ 3922644 w 3922644"/>
              <a:gd name="connsiteY25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48000 w 3922644"/>
              <a:gd name="connsiteY19" fmla="*/ 662609 h 1615471"/>
              <a:gd name="connsiteX20" fmla="*/ 3266661 w 3922644"/>
              <a:gd name="connsiteY20" fmla="*/ 662609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48000 w 3922644"/>
              <a:gd name="connsiteY19" fmla="*/ 662609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22644"/>
              <a:gd name="connsiteY0" fmla="*/ 0 h 1615471"/>
              <a:gd name="connsiteX1" fmla="*/ 132522 w 3922644"/>
              <a:gd name="connsiteY1" fmla="*/ 424070 h 1615471"/>
              <a:gd name="connsiteX2" fmla="*/ 324678 w 3922644"/>
              <a:gd name="connsiteY2" fmla="*/ 636105 h 1615471"/>
              <a:gd name="connsiteX3" fmla="*/ 622852 w 3922644"/>
              <a:gd name="connsiteY3" fmla="*/ 735496 h 1615471"/>
              <a:gd name="connsiteX4" fmla="*/ 854765 w 3922644"/>
              <a:gd name="connsiteY4" fmla="*/ 708992 h 1615471"/>
              <a:gd name="connsiteX5" fmla="*/ 980661 w 3922644"/>
              <a:gd name="connsiteY5" fmla="*/ 682487 h 1615471"/>
              <a:gd name="connsiteX6" fmla="*/ 1073426 w 3922644"/>
              <a:gd name="connsiteY6" fmla="*/ 960783 h 1615471"/>
              <a:gd name="connsiteX7" fmla="*/ 1086678 w 3922644"/>
              <a:gd name="connsiteY7" fmla="*/ 1258957 h 1615471"/>
              <a:gd name="connsiteX8" fmla="*/ 1179444 w 3922644"/>
              <a:gd name="connsiteY8" fmla="*/ 1457739 h 1615471"/>
              <a:gd name="connsiteX9" fmla="*/ 1417983 w 3922644"/>
              <a:gd name="connsiteY9" fmla="*/ 1543879 h 1615471"/>
              <a:gd name="connsiteX10" fmla="*/ 1557131 w 3922644"/>
              <a:gd name="connsiteY10" fmla="*/ 1610139 h 1615471"/>
              <a:gd name="connsiteX11" fmla="*/ 1762539 w 3922644"/>
              <a:gd name="connsiteY11" fmla="*/ 1537252 h 1615471"/>
              <a:gd name="connsiteX12" fmla="*/ 2040835 w 3922644"/>
              <a:gd name="connsiteY12" fmla="*/ 1398105 h 1615471"/>
              <a:gd name="connsiteX13" fmla="*/ 2378765 w 3922644"/>
              <a:gd name="connsiteY13" fmla="*/ 1331844 h 1615471"/>
              <a:gd name="connsiteX14" fmla="*/ 2690191 w 3922644"/>
              <a:gd name="connsiteY14" fmla="*/ 1371600 h 1615471"/>
              <a:gd name="connsiteX15" fmla="*/ 2802835 w 3922644"/>
              <a:gd name="connsiteY15" fmla="*/ 1146313 h 1615471"/>
              <a:gd name="connsiteX16" fmla="*/ 2809461 w 3922644"/>
              <a:gd name="connsiteY16" fmla="*/ 841513 h 1615471"/>
              <a:gd name="connsiteX17" fmla="*/ 2855844 w 3922644"/>
              <a:gd name="connsiteY17" fmla="*/ 728870 h 1615471"/>
              <a:gd name="connsiteX18" fmla="*/ 2855844 w 3922644"/>
              <a:gd name="connsiteY18" fmla="*/ 728870 h 1615471"/>
              <a:gd name="connsiteX19" fmla="*/ 3014870 w 3922644"/>
              <a:gd name="connsiteY19" fmla="*/ 675861 h 1615471"/>
              <a:gd name="connsiteX20" fmla="*/ 3279913 w 3922644"/>
              <a:gd name="connsiteY20" fmla="*/ 722244 h 1615471"/>
              <a:gd name="connsiteX21" fmla="*/ 3564835 w 3922644"/>
              <a:gd name="connsiteY21" fmla="*/ 682487 h 1615471"/>
              <a:gd name="connsiteX22" fmla="*/ 3677478 w 3922644"/>
              <a:gd name="connsiteY22" fmla="*/ 490331 h 1615471"/>
              <a:gd name="connsiteX23" fmla="*/ 3790122 w 3922644"/>
              <a:gd name="connsiteY23" fmla="*/ 298174 h 1615471"/>
              <a:gd name="connsiteX24" fmla="*/ 3922644 w 3922644"/>
              <a:gd name="connsiteY24" fmla="*/ 53009 h 1615471"/>
              <a:gd name="connsiteX0" fmla="*/ 0 w 3916018"/>
              <a:gd name="connsiteY0" fmla="*/ 0 h 1615471"/>
              <a:gd name="connsiteX1" fmla="*/ 132522 w 3916018"/>
              <a:gd name="connsiteY1" fmla="*/ 424070 h 1615471"/>
              <a:gd name="connsiteX2" fmla="*/ 324678 w 3916018"/>
              <a:gd name="connsiteY2" fmla="*/ 636105 h 1615471"/>
              <a:gd name="connsiteX3" fmla="*/ 622852 w 3916018"/>
              <a:gd name="connsiteY3" fmla="*/ 735496 h 1615471"/>
              <a:gd name="connsiteX4" fmla="*/ 854765 w 3916018"/>
              <a:gd name="connsiteY4" fmla="*/ 708992 h 1615471"/>
              <a:gd name="connsiteX5" fmla="*/ 980661 w 3916018"/>
              <a:gd name="connsiteY5" fmla="*/ 682487 h 1615471"/>
              <a:gd name="connsiteX6" fmla="*/ 1073426 w 3916018"/>
              <a:gd name="connsiteY6" fmla="*/ 960783 h 1615471"/>
              <a:gd name="connsiteX7" fmla="*/ 1086678 w 3916018"/>
              <a:gd name="connsiteY7" fmla="*/ 1258957 h 1615471"/>
              <a:gd name="connsiteX8" fmla="*/ 1179444 w 3916018"/>
              <a:gd name="connsiteY8" fmla="*/ 1457739 h 1615471"/>
              <a:gd name="connsiteX9" fmla="*/ 1417983 w 3916018"/>
              <a:gd name="connsiteY9" fmla="*/ 1543879 h 1615471"/>
              <a:gd name="connsiteX10" fmla="*/ 1557131 w 3916018"/>
              <a:gd name="connsiteY10" fmla="*/ 1610139 h 1615471"/>
              <a:gd name="connsiteX11" fmla="*/ 1762539 w 3916018"/>
              <a:gd name="connsiteY11" fmla="*/ 1537252 h 1615471"/>
              <a:gd name="connsiteX12" fmla="*/ 2040835 w 3916018"/>
              <a:gd name="connsiteY12" fmla="*/ 1398105 h 1615471"/>
              <a:gd name="connsiteX13" fmla="*/ 2378765 w 3916018"/>
              <a:gd name="connsiteY13" fmla="*/ 1331844 h 1615471"/>
              <a:gd name="connsiteX14" fmla="*/ 2690191 w 3916018"/>
              <a:gd name="connsiteY14" fmla="*/ 1371600 h 1615471"/>
              <a:gd name="connsiteX15" fmla="*/ 2802835 w 3916018"/>
              <a:gd name="connsiteY15" fmla="*/ 1146313 h 1615471"/>
              <a:gd name="connsiteX16" fmla="*/ 2809461 w 3916018"/>
              <a:gd name="connsiteY16" fmla="*/ 841513 h 1615471"/>
              <a:gd name="connsiteX17" fmla="*/ 2855844 w 3916018"/>
              <a:gd name="connsiteY17" fmla="*/ 728870 h 1615471"/>
              <a:gd name="connsiteX18" fmla="*/ 2855844 w 3916018"/>
              <a:gd name="connsiteY18" fmla="*/ 728870 h 1615471"/>
              <a:gd name="connsiteX19" fmla="*/ 3014870 w 3916018"/>
              <a:gd name="connsiteY19" fmla="*/ 675861 h 1615471"/>
              <a:gd name="connsiteX20" fmla="*/ 3279913 w 3916018"/>
              <a:gd name="connsiteY20" fmla="*/ 722244 h 1615471"/>
              <a:gd name="connsiteX21" fmla="*/ 3564835 w 3916018"/>
              <a:gd name="connsiteY21" fmla="*/ 682487 h 1615471"/>
              <a:gd name="connsiteX22" fmla="*/ 3677478 w 3916018"/>
              <a:gd name="connsiteY22" fmla="*/ 490331 h 1615471"/>
              <a:gd name="connsiteX23" fmla="*/ 3790122 w 3916018"/>
              <a:gd name="connsiteY23" fmla="*/ 298174 h 1615471"/>
              <a:gd name="connsiteX24" fmla="*/ 3916018 w 3916018"/>
              <a:gd name="connsiteY24" fmla="*/ 76200 h 1615471"/>
              <a:gd name="connsiteX0" fmla="*/ 0 w 3942522"/>
              <a:gd name="connsiteY0" fmla="*/ 0 h 1569088"/>
              <a:gd name="connsiteX1" fmla="*/ 159026 w 3942522"/>
              <a:gd name="connsiteY1" fmla="*/ 377687 h 1569088"/>
              <a:gd name="connsiteX2" fmla="*/ 351182 w 3942522"/>
              <a:gd name="connsiteY2" fmla="*/ 589722 h 1569088"/>
              <a:gd name="connsiteX3" fmla="*/ 649356 w 3942522"/>
              <a:gd name="connsiteY3" fmla="*/ 689113 h 1569088"/>
              <a:gd name="connsiteX4" fmla="*/ 881269 w 3942522"/>
              <a:gd name="connsiteY4" fmla="*/ 662609 h 1569088"/>
              <a:gd name="connsiteX5" fmla="*/ 1007165 w 3942522"/>
              <a:gd name="connsiteY5" fmla="*/ 636104 h 1569088"/>
              <a:gd name="connsiteX6" fmla="*/ 1099930 w 3942522"/>
              <a:gd name="connsiteY6" fmla="*/ 914400 h 1569088"/>
              <a:gd name="connsiteX7" fmla="*/ 1113182 w 3942522"/>
              <a:gd name="connsiteY7" fmla="*/ 1212574 h 1569088"/>
              <a:gd name="connsiteX8" fmla="*/ 1205948 w 3942522"/>
              <a:gd name="connsiteY8" fmla="*/ 1411356 h 1569088"/>
              <a:gd name="connsiteX9" fmla="*/ 1444487 w 3942522"/>
              <a:gd name="connsiteY9" fmla="*/ 1497496 h 1569088"/>
              <a:gd name="connsiteX10" fmla="*/ 1583635 w 3942522"/>
              <a:gd name="connsiteY10" fmla="*/ 1563756 h 1569088"/>
              <a:gd name="connsiteX11" fmla="*/ 1789043 w 3942522"/>
              <a:gd name="connsiteY11" fmla="*/ 1490869 h 1569088"/>
              <a:gd name="connsiteX12" fmla="*/ 2067339 w 3942522"/>
              <a:gd name="connsiteY12" fmla="*/ 1351722 h 1569088"/>
              <a:gd name="connsiteX13" fmla="*/ 2405269 w 3942522"/>
              <a:gd name="connsiteY13" fmla="*/ 1285461 h 1569088"/>
              <a:gd name="connsiteX14" fmla="*/ 2716695 w 3942522"/>
              <a:gd name="connsiteY14" fmla="*/ 1325217 h 1569088"/>
              <a:gd name="connsiteX15" fmla="*/ 2829339 w 3942522"/>
              <a:gd name="connsiteY15" fmla="*/ 1099930 h 1569088"/>
              <a:gd name="connsiteX16" fmla="*/ 2835965 w 3942522"/>
              <a:gd name="connsiteY16" fmla="*/ 795130 h 1569088"/>
              <a:gd name="connsiteX17" fmla="*/ 2882348 w 3942522"/>
              <a:gd name="connsiteY17" fmla="*/ 682487 h 1569088"/>
              <a:gd name="connsiteX18" fmla="*/ 2882348 w 3942522"/>
              <a:gd name="connsiteY18" fmla="*/ 682487 h 1569088"/>
              <a:gd name="connsiteX19" fmla="*/ 3041374 w 3942522"/>
              <a:gd name="connsiteY19" fmla="*/ 629478 h 1569088"/>
              <a:gd name="connsiteX20" fmla="*/ 3306417 w 3942522"/>
              <a:gd name="connsiteY20" fmla="*/ 675861 h 1569088"/>
              <a:gd name="connsiteX21" fmla="*/ 3591339 w 3942522"/>
              <a:gd name="connsiteY21" fmla="*/ 636104 h 1569088"/>
              <a:gd name="connsiteX22" fmla="*/ 3703982 w 3942522"/>
              <a:gd name="connsiteY22" fmla="*/ 443948 h 1569088"/>
              <a:gd name="connsiteX23" fmla="*/ 3816626 w 3942522"/>
              <a:gd name="connsiteY23" fmla="*/ 251791 h 1569088"/>
              <a:gd name="connsiteX24" fmla="*/ 3942522 w 3942522"/>
              <a:gd name="connsiteY24" fmla="*/ 29817 h 1569088"/>
              <a:gd name="connsiteX0" fmla="*/ 0 w 3942522"/>
              <a:gd name="connsiteY0" fmla="*/ 0 h 1569088"/>
              <a:gd name="connsiteX1" fmla="*/ 159026 w 3942522"/>
              <a:gd name="connsiteY1" fmla="*/ 377687 h 1569088"/>
              <a:gd name="connsiteX2" fmla="*/ 351182 w 3942522"/>
              <a:gd name="connsiteY2" fmla="*/ 589722 h 1569088"/>
              <a:gd name="connsiteX3" fmla="*/ 649356 w 3942522"/>
              <a:gd name="connsiteY3" fmla="*/ 689113 h 1569088"/>
              <a:gd name="connsiteX4" fmla="*/ 881269 w 3942522"/>
              <a:gd name="connsiteY4" fmla="*/ 662609 h 1569088"/>
              <a:gd name="connsiteX5" fmla="*/ 1007165 w 3942522"/>
              <a:gd name="connsiteY5" fmla="*/ 636104 h 1569088"/>
              <a:gd name="connsiteX6" fmla="*/ 1099930 w 3942522"/>
              <a:gd name="connsiteY6" fmla="*/ 914400 h 1569088"/>
              <a:gd name="connsiteX7" fmla="*/ 1113182 w 3942522"/>
              <a:gd name="connsiteY7" fmla="*/ 1212574 h 1569088"/>
              <a:gd name="connsiteX8" fmla="*/ 1205948 w 3942522"/>
              <a:gd name="connsiteY8" fmla="*/ 1411356 h 1569088"/>
              <a:gd name="connsiteX9" fmla="*/ 1444487 w 3942522"/>
              <a:gd name="connsiteY9" fmla="*/ 1497496 h 1569088"/>
              <a:gd name="connsiteX10" fmla="*/ 1583635 w 3942522"/>
              <a:gd name="connsiteY10" fmla="*/ 1563756 h 1569088"/>
              <a:gd name="connsiteX11" fmla="*/ 1789043 w 3942522"/>
              <a:gd name="connsiteY11" fmla="*/ 1490869 h 1569088"/>
              <a:gd name="connsiteX12" fmla="*/ 2067339 w 3942522"/>
              <a:gd name="connsiteY12" fmla="*/ 1351722 h 1569088"/>
              <a:gd name="connsiteX13" fmla="*/ 2405269 w 3942522"/>
              <a:gd name="connsiteY13" fmla="*/ 1285461 h 1569088"/>
              <a:gd name="connsiteX14" fmla="*/ 2716695 w 3942522"/>
              <a:gd name="connsiteY14" fmla="*/ 1325217 h 1569088"/>
              <a:gd name="connsiteX15" fmla="*/ 2829339 w 3942522"/>
              <a:gd name="connsiteY15" fmla="*/ 1099930 h 1569088"/>
              <a:gd name="connsiteX16" fmla="*/ 2835965 w 3942522"/>
              <a:gd name="connsiteY16" fmla="*/ 795130 h 1569088"/>
              <a:gd name="connsiteX17" fmla="*/ 2882348 w 3942522"/>
              <a:gd name="connsiteY17" fmla="*/ 682487 h 1569088"/>
              <a:gd name="connsiteX18" fmla="*/ 2882348 w 3942522"/>
              <a:gd name="connsiteY18" fmla="*/ 682487 h 1569088"/>
              <a:gd name="connsiteX19" fmla="*/ 3041374 w 3942522"/>
              <a:gd name="connsiteY19" fmla="*/ 629478 h 1569088"/>
              <a:gd name="connsiteX20" fmla="*/ 3306417 w 3942522"/>
              <a:gd name="connsiteY20" fmla="*/ 675861 h 1569088"/>
              <a:gd name="connsiteX21" fmla="*/ 3591339 w 3942522"/>
              <a:gd name="connsiteY21" fmla="*/ 636104 h 1569088"/>
              <a:gd name="connsiteX22" fmla="*/ 3703982 w 3942522"/>
              <a:gd name="connsiteY22" fmla="*/ 443948 h 1569088"/>
              <a:gd name="connsiteX23" fmla="*/ 3816626 w 3942522"/>
              <a:gd name="connsiteY23" fmla="*/ 251791 h 1569088"/>
              <a:gd name="connsiteX24" fmla="*/ 3942522 w 3942522"/>
              <a:gd name="connsiteY24" fmla="*/ 29817 h 156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522" h="1569088">
                <a:moveTo>
                  <a:pt x="0" y="0"/>
                </a:moveTo>
                <a:cubicBezTo>
                  <a:pt x="44174" y="141357"/>
                  <a:pt x="100496" y="279400"/>
                  <a:pt x="159026" y="377687"/>
                </a:cubicBezTo>
                <a:cubicBezTo>
                  <a:pt x="217556" y="475974"/>
                  <a:pt x="251791" y="556592"/>
                  <a:pt x="351182" y="589722"/>
                </a:cubicBezTo>
                <a:lnTo>
                  <a:pt x="649356" y="689113"/>
                </a:lnTo>
                <a:cubicBezTo>
                  <a:pt x="737704" y="701261"/>
                  <a:pt x="839304" y="671444"/>
                  <a:pt x="881269" y="662609"/>
                </a:cubicBezTo>
                <a:lnTo>
                  <a:pt x="1007165" y="636104"/>
                </a:lnTo>
                <a:cubicBezTo>
                  <a:pt x="1053547" y="775252"/>
                  <a:pt x="1082261" y="818322"/>
                  <a:pt x="1099930" y="914400"/>
                </a:cubicBezTo>
                <a:cubicBezTo>
                  <a:pt x="1117600" y="1010478"/>
                  <a:pt x="1095512" y="1129748"/>
                  <a:pt x="1113182" y="1212574"/>
                </a:cubicBezTo>
                <a:cubicBezTo>
                  <a:pt x="1130852" y="1295400"/>
                  <a:pt x="1126435" y="1382643"/>
                  <a:pt x="1205948" y="1411356"/>
                </a:cubicBezTo>
                <a:lnTo>
                  <a:pt x="1444487" y="1497496"/>
                </a:lnTo>
                <a:cubicBezTo>
                  <a:pt x="1507435" y="1522896"/>
                  <a:pt x="1515166" y="1588052"/>
                  <a:pt x="1583635" y="1563756"/>
                </a:cubicBezTo>
                <a:lnTo>
                  <a:pt x="1789043" y="1490869"/>
                </a:lnTo>
                <a:cubicBezTo>
                  <a:pt x="1869660" y="1455530"/>
                  <a:pt x="1954696" y="1373809"/>
                  <a:pt x="2067339" y="1351722"/>
                </a:cubicBezTo>
                <a:lnTo>
                  <a:pt x="2405269" y="1285461"/>
                </a:lnTo>
                <a:cubicBezTo>
                  <a:pt x="2513495" y="1281044"/>
                  <a:pt x="2679147" y="1400313"/>
                  <a:pt x="2716695" y="1325217"/>
                </a:cubicBezTo>
                <a:lnTo>
                  <a:pt x="2829339" y="1099930"/>
                </a:lnTo>
                <a:cubicBezTo>
                  <a:pt x="2849217" y="1011582"/>
                  <a:pt x="2827130" y="864704"/>
                  <a:pt x="2835965" y="795130"/>
                </a:cubicBezTo>
                <a:cubicBezTo>
                  <a:pt x="2844800" y="725556"/>
                  <a:pt x="2874618" y="701261"/>
                  <a:pt x="2882348" y="682487"/>
                </a:cubicBezTo>
                <a:lnTo>
                  <a:pt x="2882348" y="682487"/>
                </a:lnTo>
                <a:cubicBezTo>
                  <a:pt x="2908852" y="673652"/>
                  <a:pt x="2970696" y="630582"/>
                  <a:pt x="3041374" y="629478"/>
                </a:cubicBezTo>
                <a:cubicBezTo>
                  <a:pt x="3112052" y="628374"/>
                  <a:pt x="3214756" y="674757"/>
                  <a:pt x="3306417" y="675861"/>
                </a:cubicBezTo>
                <a:cubicBezTo>
                  <a:pt x="3398078" y="676965"/>
                  <a:pt x="3553791" y="700156"/>
                  <a:pt x="3591339" y="636104"/>
                </a:cubicBezTo>
                <a:lnTo>
                  <a:pt x="3703982" y="443948"/>
                </a:lnTo>
                <a:cubicBezTo>
                  <a:pt x="3741530" y="379896"/>
                  <a:pt x="3776869" y="320813"/>
                  <a:pt x="3816626" y="251791"/>
                </a:cubicBezTo>
                <a:cubicBezTo>
                  <a:pt x="3856383" y="182769"/>
                  <a:pt x="3898348" y="111539"/>
                  <a:pt x="3942522" y="29817"/>
                </a:cubicBezTo>
              </a:path>
            </a:pathLst>
          </a:custGeom>
          <a:noFill/>
          <a:ln w="38100">
            <a:solidFill>
              <a:srgbClr val="EEB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D4A357-1920-45E2-BEBC-810D2C2A82CC}"/>
              </a:ext>
            </a:extLst>
          </p:cNvPr>
          <p:cNvSpPr txBox="1"/>
          <p:nvPr/>
        </p:nvSpPr>
        <p:spPr>
          <a:xfrm>
            <a:off x="273379" y="249059"/>
            <a:ext cx="97215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Morphology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640A2A-D7F6-4B33-9C74-32C97DED4876}"/>
              </a:ext>
            </a:extLst>
          </p:cNvPr>
          <p:cNvSpPr txBox="1"/>
          <p:nvPr/>
        </p:nvSpPr>
        <p:spPr>
          <a:xfrm>
            <a:off x="304598" y="1747496"/>
            <a:ext cx="7277036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Simplified cross-sectional geometries (avatars)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Reach-scale representation for system-scale responses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Avatar width: morphologic bank-full width preserved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Avatar depth: invert set to satisfy bank-full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conveyance of full cross section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baseline="0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Avatar</a:t>
            </a:r>
            <a:r>
              <a:rPr lang="en-GB" sz="2400" b="1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overbank: simplified in similar manner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D56F5-6EAD-43E4-B10B-022B34358288}"/>
              </a:ext>
            </a:extLst>
          </p:cNvPr>
          <p:cNvGrpSpPr/>
          <p:nvPr/>
        </p:nvGrpSpPr>
        <p:grpSpPr>
          <a:xfrm>
            <a:off x="8160874" y="2239502"/>
            <a:ext cx="3049999" cy="1374938"/>
            <a:chOff x="6547961" y="3790373"/>
            <a:chExt cx="1132605" cy="522706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B262B41-9C86-40DC-B420-1B481EB71437}"/>
                </a:ext>
              </a:extLst>
            </p:cNvPr>
            <p:cNvCxnSpPr/>
            <p:nvPr/>
          </p:nvCxnSpPr>
          <p:spPr>
            <a:xfrm>
              <a:off x="6547961" y="3790373"/>
              <a:ext cx="0" cy="250045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BCD5F5F-2DEB-4CCB-AD35-8CE4017F124B}"/>
                </a:ext>
              </a:extLst>
            </p:cNvPr>
            <p:cNvCxnSpPr/>
            <p:nvPr/>
          </p:nvCxnSpPr>
          <p:spPr>
            <a:xfrm>
              <a:off x="7680566" y="3809234"/>
              <a:ext cx="0" cy="250045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7474312-04FA-42A7-AFC0-DC790038C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7961" y="4040418"/>
              <a:ext cx="215099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74F8805-B52C-4D5B-96A9-880FA6AAA838}"/>
                </a:ext>
              </a:extLst>
            </p:cNvPr>
            <p:cNvCxnSpPr>
              <a:cxnSpLocks/>
            </p:cNvCxnSpPr>
            <p:nvPr/>
          </p:nvCxnSpPr>
          <p:spPr>
            <a:xfrm>
              <a:off x="6763060" y="4040418"/>
              <a:ext cx="0" cy="27255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05E22D9-3283-476D-A319-541917012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8959" y="4312968"/>
              <a:ext cx="693174" cy="2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B282AFA-96C3-40D5-84D3-4516D83AD7E1}"/>
                </a:ext>
              </a:extLst>
            </p:cNvPr>
            <p:cNvCxnSpPr/>
            <p:nvPr/>
          </p:nvCxnSpPr>
          <p:spPr>
            <a:xfrm>
              <a:off x="7459696" y="4063034"/>
              <a:ext cx="0" cy="250045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91A8ABE-07DE-4EEC-9425-E1DD3B9A8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9696" y="4059279"/>
              <a:ext cx="215099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1799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1">
            <a:extLst>
              <a:ext uri="{FF2B5EF4-FFF2-40B4-BE49-F238E27FC236}">
                <a16:creationId xmlns:a16="http://schemas.microsoft.com/office/drawing/2014/main" id="{5A140C0E-711E-4777-B08A-C22867845EAA}"/>
              </a:ext>
            </a:extLst>
          </p:cNvPr>
          <p:cNvGrpSpPr/>
          <p:nvPr/>
        </p:nvGrpSpPr>
        <p:grpSpPr>
          <a:xfrm>
            <a:off x="0" y="7009816"/>
            <a:ext cx="16455998" cy="180000"/>
            <a:chOff x="0" y="2923822"/>
            <a:chExt cx="16455998" cy="39341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A8AB8C-44FC-4999-AB4B-802A4285BDEE}"/>
                </a:ext>
              </a:extLst>
            </p:cNvPr>
            <p:cNvSpPr/>
            <p:nvPr/>
          </p:nvSpPr>
          <p:spPr>
            <a:xfrm>
              <a:off x="0" y="2923822"/>
              <a:ext cx="12192000" cy="27853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C8A748-1054-490B-8FA2-F5990DAEDD25}"/>
                </a:ext>
              </a:extLst>
            </p:cNvPr>
            <p:cNvSpPr/>
            <p:nvPr/>
          </p:nvSpPr>
          <p:spPr>
            <a:xfrm>
              <a:off x="0" y="5791200"/>
              <a:ext cx="12192000" cy="1066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019AEF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5954D2-3700-497D-BF39-631A2526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57000"/>
                      </a14:imgEffect>
                      <a14:imgEffect>
                        <a14:brightnessContrast bright="-1000" contrast="-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6455998" cy="31051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005FDC-6DCF-43D9-9B0D-C36015FA328C}"/>
              </a:ext>
            </a:extLst>
          </p:cNvPr>
          <p:cNvGrpSpPr/>
          <p:nvPr/>
        </p:nvGrpSpPr>
        <p:grpSpPr>
          <a:xfrm>
            <a:off x="22014" y="3682214"/>
            <a:ext cx="12192000" cy="3307404"/>
            <a:chOff x="0" y="3550596"/>
            <a:chExt cx="12192000" cy="3307404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A55516-D3B5-4B1A-844E-9DD2A8243CA9}"/>
                </a:ext>
              </a:extLst>
            </p:cNvPr>
            <p:cNvSpPr/>
            <p:nvPr/>
          </p:nvSpPr>
          <p:spPr>
            <a:xfrm>
              <a:off x="0" y="3550596"/>
              <a:ext cx="12192000" cy="109312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rgbClr val="A7BFC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2C69D89-E36B-45E4-8E5A-8490DC0A5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8"/>
            <a:stretch/>
          </p:blipFill>
          <p:spPr>
            <a:xfrm>
              <a:off x="0" y="4643718"/>
              <a:ext cx="12192000" cy="221428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D4A357-1920-45E2-BEBC-810D2C2A82CC}"/>
              </a:ext>
            </a:extLst>
          </p:cNvPr>
          <p:cNvSpPr txBox="1"/>
          <p:nvPr/>
        </p:nvSpPr>
        <p:spPr>
          <a:xfrm>
            <a:off x="273379" y="249059"/>
            <a:ext cx="97215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Morphology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3BAD876-5BB8-0A3F-96DD-EC4611AB2569}"/>
              </a:ext>
            </a:extLst>
          </p:cNvPr>
          <p:cNvSpPr/>
          <p:nvPr/>
        </p:nvSpPr>
        <p:spPr>
          <a:xfrm>
            <a:off x="2300140" y="1678845"/>
            <a:ext cx="5008851" cy="1877955"/>
          </a:xfrm>
          <a:prstGeom prst="rightArrow">
            <a:avLst>
              <a:gd name="adj1" fmla="val 62367"/>
              <a:gd name="adj2" fmla="val 674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DFB02FF-8F8F-2342-5B0F-A4ED85272953}"/>
              </a:ext>
            </a:extLst>
          </p:cNvPr>
          <p:cNvSpPr/>
          <p:nvPr/>
        </p:nvSpPr>
        <p:spPr>
          <a:xfrm>
            <a:off x="2564915" y="2156949"/>
            <a:ext cx="875749" cy="921746"/>
          </a:xfrm>
          <a:custGeom>
            <a:avLst/>
            <a:gdLst>
              <a:gd name="connsiteX0" fmla="*/ 0 w 875749"/>
              <a:gd name="connsiteY0" fmla="*/ 145961 h 921746"/>
              <a:gd name="connsiteX1" fmla="*/ 145961 w 875749"/>
              <a:gd name="connsiteY1" fmla="*/ 0 h 921746"/>
              <a:gd name="connsiteX2" fmla="*/ 729788 w 875749"/>
              <a:gd name="connsiteY2" fmla="*/ 0 h 921746"/>
              <a:gd name="connsiteX3" fmla="*/ 875749 w 875749"/>
              <a:gd name="connsiteY3" fmla="*/ 145961 h 921746"/>
              <a:gd name="connsiteX4" fmla="*/ 875749 w 875749"/>
              <a:gd name="connsiteY4" fmla="*/ 775785 h 921746"/>
              <a:gd name="connsiteX5" fmla="*/ 729788 w 875749"/>
              <a:gd name="connsiteY5" fmla="*/ 921746 h 921746"/>
              <a:gd name="connsiteX6" fmla="*/ 145961 w 875749"/>
              <a:gd name="connsiteY6" fmla="*/ 921746 h 921746"/>
              <a:gd name="connsiteX7" fmla="*/ 0 w 875749"/>
              <a:gd name="connsiteY7" fmla="*/ 775785 h 921746"/>
              <a:gd name="connsiteX8" fmla="*/ 0 w 875749"/>
              <a:gd name="connsiteY8" fmla="*/ 145961 h 92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5749" h="921746">
                <a:moveTo>
                  <a:pt x="0" y="145961"/>
                </a:moveTo>
                <a:cubicBezTo>
                  <a:pt x="0" y="65349"/>
                  <a:pt x="65349" y="0"/>
                  <a:pt x="145961" y="0"/>
                </a:cubicBezTo>
                <a:lnTo>
                  <a:pt x="729788" y="0"/>
                </a:lnTo>
                <a:cubicBezTo>
                  <a:pt x="810400" y="0"/>
                  <a:pt x="875749" y="65349"/>
                  <a:pt x="875749" y="145961"/>
                </a:cubicBezTo>
                <a:lnTo>
                  <a:pt x="875749" y="775785"/>
                </a:lnTo>
                <a:cubicBezTo>
                  <a:pt x="875749" y="856397"/>
                  <a:pt x="810400" y="921746"/>
                  <a:pt x="729788" y="921746"/>
                </a:cubicBezTo>
                <a:lnTo>
                  <a:pt x="145961" y="921746"/>
                </a:lnTo>
                <a:cubicBezTo>
                  <a:pt x="65349" y="921746"/>
                  <a:pt x="0" y="856397"/>
                  <a:pt x="0" y="775785"/>
                </a:cubicBezTo>
                <a:lnTo>
                  <a:pt x="0" y="145961"/>
                </a:lnTo>
                <a:close/>
              </a:path>
            </a:pathLst>
          </a:custGeom>
          <a:solidFill>
            <a:srgbClr val="E88651">
              <a:hueOff val="0"/>
              <a:satOff val="0"/>
              <a:lumOff val="0"/>
              <a:alphaOff val="0"/>
            </a:srgbClr>
          </a:solidFill>
          <a:ln w="48000" cap="flat" cmpd="thickThin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1331" tIns="111331" rIns="111331" bIns="1113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Year   1</a:t>
            </a:r>
            <a:endParaRPr lang="en-GB" sz="22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2BCA0B16-D793-438A-89C0-A0A77973425E}"/>
              </a:ext>
            </a:extLst>
          </p:cNvPr>
          <p:cNvSpPr/>
          <p:nvPr/>
        </p:nvSpPr>
        <p:spPr>
          <a:xfrm>
            <a:off x="4109177" y="2156949"/>
            <a:ext cx="875749" cy="921746"/>
          </a:xfrm>
          <a:custGeom>
            <a:avLst/>
            <a:gdLst>
              <a:gd name="connsiteX0" fmla="*/ 0 w 875749"/>
              <a:gd name="connsiteY0" fmla="*/ 145961 h 921746"/>
              <a:gd name="connsiteX1" fmla="*/ 145961 w 875749"/>
              <a:gd name="connsiteY1" fmla="*/ 0 h 921746"/>
              <a:gd name="connsiteX2" fmla="*/ 729788 w 875749"/>
              <a:gd name="connsiteY2" fmla="*/ 0 h 921746"/>
              <a:gd name="connsiteX3" fmla="*/ 875749 w 875749"/>
              <a:gd name="connsiteY3" fmla="*/ 145961 h 921746"/>
              <a:gd name="connsiteX4" fmla="*/ 875749 w 875749"/>
              <a:gd name="connsiteY4" fmla="*/ 775785 h 921746"/>
              <a:gd name="connsiteX5" fmla="*/ 729788 w 875749"/>
              <a:gd name="connsiteY5" fmla="*/ 921746 h 921746"/>
              <a:gd name="connsiteX6" fmla="*/ 145961 w 875749"/>
              <a:gd name="connsiteY6" fmla="*/ 921746 h 921746"/>
              <a:gd name="connsiteX7" fmla="*/ 0 w 875749"/>
              <a:gd name="connsiteY7" fmla="*/ 775785 h 921746"/>
              <a:gd name="connsiteX8" fmla="*/ 0 w 875749"/>
              <a:gd name="connsiteY8" fmla="*/ 145961 h 92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5749" h="921746">
                <a:moveTo>
                  <a:pt x="0" y="145961"/>
                </a:moveTo>
                <a:cubicBezTo>
                  <a:pt x="0" y="65349"/>
                  <a:pt x="65349" y="0"/>
                  <a:pt x="145961" y="0"/>
                </a:cubicBezTo>
                <a:lnTo>
                  <a:pt x="729788" y="0"/>
                </a:lnTo>
                <a:cubicBezTo>
                  <a:pt x="810400" y="0"/>
                  <a:pt x="875749" y="65349"/>
                  <a:pt x="875749" y="145961"/>
                </a:cubicBezTo>
                <a:lnTo>
                  <a:pt x="875749" y="775785"/>
                </a:lnTo>
                <a:cubicBezTo>
                  <a:pt x="875749" y="856397"/>
                  <a:pt x="810400" y="921746"/>
                  <a:pt x="729788" y="921746"/>
                </a:cubicBezTo>
                <a:lnTo>
                  <a:pt x="145961" y="921746"/>
                </a:lnTo>
                <a:cubicBezTo>
                  <a:pt x="65349" y="921746"/>
                  <a:pt x="0" y="856397"/>
                  <a:pt x="0" y="775785"/>
                </a:cubicBezTo>
                <a:lnTo>
                  <a:pt x="0" y="145961"/>
                </a:lnTo>
                <a:close/>
              </a:path>
            </a:pathLst>
          </a:custGeom>
          <a:solidFill>
            <a:srgbClr val="E88651">
              <a:hueOff val="-617659"/>
              <a:satOff val="-11976"/>
              <a:lumOff val="-4313"/>
              <a:alphaOff val="0"/>
            </a:srgbClr>
          </a:solidFill>
          <a:ln w="48000" cap="flat" cmpd="thickThin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1331" tIns="111331" rIns="111331" bIns="1113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Year   2</a:t>
            </a:r>
            <a:endParaRPr lang="en-GB" sz="22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89E0181-DD54-F206-7604-1741C950517F}"/>
              </a:ext>
            </a:extLst>
          </p:cNvPr>
          <p:cNvSpPr/>
          <p:nvPr/>
        </p:nvSpPr>
        <p:spPr>
          <a:xfrm>
            <a:off x="5602896" y="2156949"/>
            <a:ext cx="875749" cy="921746"/>
          </a:xfrm>
          <a:custGeom>
            <a:avLst/>
            <a:gdLst>
              <a:gd name="connsiteX0" fmla="*/ 0 w 875749"/>
              <a:gd name="connsiteY0" fmla="*/ 145961 h 921746"/>
              <a:gd name="connsiteX1" fmla="*/ 145961 w 875749"/>
              <a:gd name="connsiteY1" fmla="*/ 0 h 921746"/>
              <a:gd name="connsiteX2" fmla="*/ 729788 w 875749"/>
              <a:gd name="connsiteY2" fmla="*/ 0 h 921746"/>
              <a:gd name="connsiteX3" fmla="*/ 875749 w 875749"/>
              <a:gd name="connsiteY3" fmla="*/ 145961 h 921746"/>
              <a:gd name="connsiteX4" fmla="*/ 875749 w 875749"/>
              <a:gd name="connsiteY4" fmla="*/ 775785 h 921746"/>
              <a:gd name="connsiteX5" fmla="*/ 729788 w 875749"/>
              <a:gd name="connsiteY5" fmla="*/ 921746 h 921746"/>
              <a:gd name="connsiteX6" fmla="*/ 145961 w 875749"/>
              <a:gd name="connsiteY6" fmla="*/ 921746 h 921746"/>
              <a:gd name="connsiteX7" fmla="*/ 0 w 875749"/>
              <a:gd name="connsiteY7" fmla="*/ 775785 h 921746"/>
              <a:gd name="connsiteX8" fmla="*/ 0 w 875749"/>
              <a:gd name="connsiteY8" fmla="*/ 145961 h 92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5749" h="921746">
                <a:moveTo>
                  <a:pt x="0" y="145961"/>
                </a:moveTo>
                <a:cubicBezTo>
                  <a:pt x="0" y="65349"/>
                  <a:pt x="65349" y="0"/>
                  <a:pt x="145961" y="0"/>
                </a:cubicBezTo>
                <a:lnTo>
                  <a:pt x="729788" y="0"/>
                </a:lnTo>
                <a:cubicBezTo>
                  <a:pt x="810400" y="0"/>
                  <a:pt x="875749" y="65349"/>
                  <a:pt x="875749" y="145961"/>
                </a:cubicBezTo>
                <a:lnTo>
                  <a:pt x="875749" y="775785"/>
                </a:lnTo>
                <a:cubicBezTo>
                  <a:pt x="875749" y="856397"/>
                  <a:pt x="810400" y="921746"/>
                  <a:pt x="729788" y="921746"/>
                </a:cubicBezTo>
                <a:lnTo>
                  <a:pt x="145961" y="921746"/>
                </a:lnTo>
                <a:cubicBezTo>
                  <a:pt x="65349" y="921746"/>
                  <a:pt x="0" y="856397"/>
                  <a:pt x="0" y="775785"/>
                </a:cubicBezTo>
                <a:lnTo>
                  <a:pt x="0" y="145961"/>
                </a:lnTo>
                <a:close/>
              </a:path>
            </a:pathLst>
          </a:custGeom>
          <a:solidFill>
            <a:srgbClr val="E88651">
              <a:hueOff val="-1235318"/>
              <a:satOff val="-23953"/>
              <a:lumOff val="-8627"/>
              <a:alphaOff val="0"/>
            </a:srgbClr>
          </a:solidFill>
          <a:ln w="48000" cap="flat" cmpd="thickThin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1331" tIns="111331" rIns="111331" bIns="1113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Year   3</a:t>
            </a:r>
            <a:endParaRPr lang="en-GB" sz="22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1" name="Group 13">
            <a:extLst>
              <a:ext uri="{FF2B5EF4-FFF2-40B4-BE49-F238E27FC236}">
                <a16:creationId xmlns:a16="http://schemas.microsoft.com/office/drawing/2014/main" id="{95FB54B7-2CEF-B594-59E7-60331AB46E92}"/>
              </a:ext>
            </a:extLst>
          </p:cNvPr>
          <p:cNvGrpSpPr>
            <a:grpSpLocks/>
          </p:cNvGrpSpPr>
          <p:nvPr/>
        </p:nvGrpSpPr>
        <p:grpSpPr>
          <a:xfrm>
            <a:off x="9117019" y="2222576"/>
            <a:ext cx="877882" cy="944370"/>
            <a:chOff x="6912024" y="1147091"/>
            <a:chExt cx="1690785" cy="1449909"/>
          </a:xfrm>
        </p:grpSpPr>
        <p:sp>
          <p:nvSpPr>
            <p:cNvPr id="52" name="Rectangle: Rounded Corners 16">
              <a:extLst>
                <a:ext uri="{FF2B5EF4-FFF2-40B4-BE49-F238E27FC236}">
                  <a16:creationId xmlns:a16="http://schemas.microsoft.com/office/drawing/2014/main" id="{8DEA4FDB-4911-4A85-B7F1-A66E1FCD0489}"/>
                </a:ext>
              </a:extLst>
            </p:cNvPr>
            <p:cNvSpPr/>
            <p:nvPr/>
          </p:nvSpPr>
          <p:spPr>
            <a:xfrm>
              <a:off x="6912024" y="1147091"/>
              <a:ext cx="1690785" cy="1449909"/>
            </a:xfrm>
            <a:prstGeom prst="roundRect">
              <a:avLst/>
            </a:prstGeom>
            <a:solidFill>
              <a:srgbClr val="E88651">
                <a:hueOff val="-1235318"/>
                <a:satOff val="-23953"/>
                <a:lumOff val="-8627"/>
                <a:alphaOff val="0"/>
              </a:srgbClr>
            </a:solidFill>
            <a:ln w="48000" cap="flat" cmpd="thickThin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E0E7DB22-2503-93A4-A506-755EB6C7F06B}"/>
                </a:ext>
              </a:extLst>
            </p:cNvPr>
            <p:cNvSpPr txBox="1"/>
            <p:nvPr/>
          </p:nvSpPr>
          <p:spPr>
            <a:xfrm>
              <a:off x="7053582" y="1220185"/>
              <a:ext cx="1549227" cy="13083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1328" tIns="131328" rIns="131328" bIns="131328" numCol="1" spcCol="1270" anchor="ctr" anchorCtr="0">
              <a:noAutofit/>
            </a:bodyPr>
            <a:lstStyle/>
            <a:p>
              <a:pPr marL="0" marR="0" lvl="0" indent="0" algn="ctr" defTabSz="1532183" eaLnBrk="1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Year 100</a:t>
              </a: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Calibri Light" panose="020F0302020204030204" pitchFamily="34" charset="0"/>
              </a:endParaRPr>
            </a:p>
          </p:txBody>
        </p:sp>
      </p:grpSp>
      <p:grpSp>
        <p:nvGrpSpPr>
          <p:cNvPr id="54" name="Group 24">
            <a:extLst>
              <a:ext uri="{FF2B5EF4-FFF2-40B4-BE49-F238E27FC236}">
                <a16:creationId xmlns:a16="http://schemas.microsoft.com/office/drawing/2014/main" id="{25F1F1F8-590C-EE4C-A44D-66DB319F8F6C}"/>
              </a:ext>
            </a:extLst>
          </p:cNvPr>
          <p:cNvGrpSpPr/>
          <p:nvPr/>
        </p:nvGrpSpPr>
        <p:grpSpPr>
          <a:xfrm>
            <a:off x="2488064" y="3862291"/>
            <a:ext cx="1123372" cy="512299"/>
            <a:chOff x="1511920" y="611485"/>
            <a:chExt cx="2256404" cy="51636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96E19C8-5E9A-8838-F5E9-5895C44937C0}"/>
                </a:ext>
              </a:extLst>
            </p:cNvPr>
            <p:cNvCxnSpPr/>
            <p:nvPr/>
          </p:nvCxnSpPr>
          <p:spPr>
            <a:xfrm>
              <a:off x="1511920" y="611485"/>
              <a:ext cx="0" cy="252028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5B3E7B1-2092-1EC1-6F8E-589DA5FE0A3B}"/>
                </a:ext>
              </a:extLst>
            </p:cNvPr>
            <p:cNvCxnSpPr/>
            <p:nvPr/>
          </p:nvCxnSpPr>
          <p:spPr>
            <a:xfrm>
              <a:off x="3764328" y="619102"/>
              <a:ext cx="0" cy="252028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2148F1A-B746-6EAA-5DDA-A7A1353DBC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1920" y="863513"/>
              <a:ext cx="432048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BB73AF-3740-56E3-95C0-AAC0CA76F54C}"/>
                </a:ext>
              </a:extLst>
            </p:cNvPr>
            <p:cNvCxnSpPr/>
            <p:nvPr/>
          </p:nvCxnSpPr>
          <p:spPr>
            <a:xfrm>
              <a:off x="1943968" y="863513"/>
              <a:ext cx="0" cy="252028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34A9FCE-F831-82D5-BDF5-3031D3E41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0921" y="1127845"/>
              <a:ext cx="1392308" cy="2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AB2302E-0F71-F9A1-3E5A-D421430E9AA1}"/>
                </a:ext>
              </a:extLst>
            </p:cNvPr>
            <p:cNvCxnSpPr/>
            <p:nvPr/>
          </p:nvCxnSpPr>
          <p:spPr>
            <a:xfrm>
              <a:off x="3343229" y="874514"/>
              <a:ext cx="0" cy="252028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6DC90D-1806-C18D-497D-61751CDB1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6277" y="879779"/>
              <a:ext cx="432047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ADC18A38-47EC-3564-E007-39412FD197B9}"/>
              </a:ext>
            </a:extLst>
          </p:cNvPr>
          <p:cNvGrpSpPr/>
          <p:nvPr/>
        </p:nvGrpSpPr>
        <p:grpSpPr>
          <a:xfrm>
            <a:off x="3829287" y="3849515"/>
            <a:ext cx="1389730" cy="854312"/>
            <a:chOff x="3153799" y="872558"/>
            <a:chExt cx="2263356" cy="81030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3EBF4E-76C3-653D-DA95-740922B45EC3}"/>
                </a:ext>
              </a:extLst>
            </p:cNvPr>
            <p:cNvCxnSpPr/>
            <p:nvPr/>
          </p:nvCxnSpPr>
          <p:spPr>
            <a:xfrm>
              <a:off x="3153799" y="872558"/>
              <a:ext cx="0" cy="28146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E237B47-F2B4-4F74-8EE5-FA82011BAFEB}"/>
                </a:ext>
              </a:extLst>
            </p:cNvPr>
            <p:cNvCxnSpPr/>
            <p:nvPr/>
          </p:nvCxnSpPr>
          <p:spPr>
            <a:xfrm>
              <a:off x="5417155" y="897893"/>
              <a:ext cx="0" cy="28146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3555115-9360-70F7-3D94-541811A75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3799" y="1154018"/>
              <a:ext cx="432048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3DDE410-8C21-C9C8-0A19-A08198CBA36A}"/>
                </a:ext>
              </a:extLst>
            </p:cNvPr>
            <p:cNvCxnSpPr>
              <a:cxnSpLocks/>
            </p:cNvCxnSpPr>
            <p:nvPr/>
          </p:nvCxnSpPr>
          <p:spPr>
            <a:xfrm>
              <a:off x="3585847" y="1154018"/>
              <a:ext cx="0" cy="528844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541AD3F-19BE-E7E8-727A-127FA6BA6182}"/>
                </a:ext>
              </a:extLst>
            </p:cNvPr>
            <p:cNvCxnSpPr>
              <a:cxnSpLocks/>
            </p:cNvCxnSpPr>
            <p:nvPr/>
          </p:nvCxnSpPr>
          <p:spPr>
            <a:xfrm>
              <a:off x="4985107" y="1179477"/>
              <a:ext cx="0" cy="503385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490597C-5894-DDBF-23F1-D2A081315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5107" y="1179353"/>
              <a:ext cx="432048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41EC331-A6CC-B73D-1AAB-9176D8347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7696" y="1682862"/>
              <a:ext cx="1392307" cy="2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id="{3FFD4037-75AF-0B35-BD01-D64C158737BB}"/>
              </a:ext>
            </a:extLst>
          </p:cNvPr>
          <p:cNvGrpSpPr/>
          <p:nvPr/>
        </p:nvGrpSpPr>
        <p:grpSpPr>
          <a:xfrm>
            <a:off x="8678726" y="3749690"/>
            <a:ext cx="1754466" cy="809846"/>
            <a:chOff x="5826988" y="872560"/>
            <a:chExt cx="2245294" cy="94955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6EE510D-9BCB-60C0-F67D-1C00CA63CF2C}"/>
                </a:ext>
              </a:extLst>
            </p:cNvPr>
            <p:cNvCxnSpPr/>
            <p:nvPr/>
          </p:nvCxnSpPr>
          <p:spPr>
            <a:xfrm>
              <a:off x="5826988" y="872560"/>
              <a:ext cx="0" cy="28146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4CE2616-1102-8523-B159-4EBF1D9F5B28}"/>
                </a:ext>
              </a:extLst>
            </p:cNvPr>
            <p:cNvCxnSpPr/>
            <p:nvPr/>
          </p:nvCxnSpPr>
          <p:spPr>
            <a:xfrm>
              <a:off x="8072282" y="873578"/>
              <a:ext cx="0" cy="28146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A443699-B93C-5BF8-1B81-56C1C7F84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6988" y="1154021"/>
              <a:ext cx="185432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7248A3A-5A22-AF06-D04A-656E0600F5C5}"/>
                </a:ext>
              </a:extLst>
            </p:cNvPr>
            <p:cNvCxnSpPr>
              <a:cxnSpLocks/>
            </p:cNvCxnSpPr>
            <p:nvPr/>
          </p:nvCxnSpPr>
          <p:spPr>
            <a:xfrm>
              <a:off x="6012420" y="1162376"/>
              <a:ext cx="0" cy="656146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8657146-6D1E-D957-254B-3BE0ED8E2475}"/>
                </a:ext>
              </a:extLst>
            </p:cNvPr>
            <p:cNvCxnSpPr>
              <a:cxnSpLocks/>
            </p:cNvCxnSpPr>
            <p:nvPr/>
          </p:nvCxnSpPr>
          <p:spPr>
            <a:xfrm>
              <a:off x="7883984" y="1165963"/>
              <a:ext cx="0" cy="656142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E273FE-FA42-A655-1B2E-383AD813F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2420" y="1822106"/>
              <a:ext cx="1872208" cy="4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33C4785-4DC0-F2C1-496B-47244F47B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6850" y="1153547"/>
              <a:ext cx="185432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78" name="Group 48">
            <a:extLst>
              <a:ext uri="{FF2B5EF4-FFF2-40B4-BE49-F238E27FC236}">
                <a16:creationId xmlns:a16="http://schemas.microsoft.com/office/drawing/2014/main" id="{351E9DA7-9B25-5CD9-D611-B271D8BEFC8D}"/>
              </a:ext>
            </a:extLst>
          </p:cNvPr>
          <p:cNvGrpSpPr/>
          <p:nvPr/>
        </p:nvGrpSpPr>
        <p:grpSpPr>
          <a:xfrm>
            <a:off x="5452593" y="3862291"/>
            <a:ext cx="2034661" cy="699551"/>
            <a:chOff x="7520912" y="5271862"/>
            <a:chExt cx="2243072" cy="63708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683C55-9A65-82F1-3D3C-C3451AF19E54}"/>
                </a:ext>
              </a:extLst>
            </p:cNvPr>
            <p:cNvCxnSpPr/>
            <p:nvPr/>
          </p:nvCxnSpPr>
          <p:spPr>
            <a:xfrm>
              <a:off x="7520912" y="5271862"/>
              <a:ext cx="0" cy="281460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F2E1FCE-D2FB-9B00-5BA3-A5A07E08EE0D}"/>
                </a:ext>
              </a:extLst>
            </p:cNvPr>
            <p:cNvCxnSpPr>
              <a:cxnSpLocks/>
            </p:cNvCxnSpPr>
            <p:nvPr/>
          </p:nvCxnSpPr>
          <p:spPr>
            <a:xfrm>
              <a:off x="9763984" y="5278741"/>
              <a:ext cx="0" cy="292063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647DED-F11F-A260-E251-A427E3F89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0912" y="5553323"/>
              <a:ext cx="185432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490259F-28E4-FCBC-F89C-B078F883145A}"/>
                </a:ext>
              </a:extLst>
            </p:cNvPr>
            <p:cNvCxnSpPr>
              <a:cxnSpLocks/>
            </p:cNvCxnSpPr>
            <p:nvPr/>
          </p:nvCxnSpPr>
          <p:spPr>
            <a:xfrm>
              <a:off x="7706344" y="5553322"/>
              <a:ext cx="0" cy="355626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2491800-EBF2-5924-D171-C4AEE5C79AAE}"/>
                </a:ext>
              </a:extLst>
            </p:cNvPr>
            <p:cNvCxnSpPr>
              <a:cxnSpLocks/>
            </p:cNvCxnSpPr>
            <p:nvPr/>
          </p:nvCxnSpPr>
          <p:spPr>
            <a:xfrm>
              <a:off x="9578552" y="5578781"/>
              <a:ext cx="0" cy="328067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06C1196-FF5E-84D3-281D-D653A5351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344" y="5906848"/>
              <a:ext cx="1872208" cy="4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50D8A0-B36D-3EDF-4B3A-8B3F21EFC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8552" y="5576684"/>
              <a:ext cx="185432" cy="1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solid"/>
            </a:ln>
            <a:effectLst/>
          </p:spPr>
        </p:cxn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C098461B-5B7B-447B-5CD7-2B12B5063F7E}"/>
              </a:ext>
            </a:extLst>
          </p:cNvPr>
          <p:cNvSpPr/>
          <p:nvPr/>
        </p:nvSpPr>
        <p:spPr>
          <a:xfrm>
            <a:off x="7536246" y="2541455"/>
            <a:ext cx="168203" cy="15273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72860BF-9A1D-1C58-8C9F-0B9D160137C3}"/>
              </a:ext>
            </a:extLst>
          </p:cNvPr>
          <p:cNvSpPr/>
          <p:nvPr/>
        </p:nvSpPr>
        <p:spPr>
          <a:xfrm>
            <a:off x="7842859" y="2541455"/>
            <a:ext cx="168203" cy="15273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94E1DE4-980D-0E6A-D015-B39C58CD8115}"/>
              </a:ext>
            </a:extLst>
          </p:cNvPr>
          <p:cNvSpPr/>
          <p:nvPr/>
        </p:nvSpPr>
        <p:spPr>
          <a:xfrm>
            <a:off x="8109807" y="2541455"/>
            <a:ext cx="168203" cy="15273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38FBB79-DBDD-2CA9-ADC3-9DCAF1B4CA27}"/>
              </a:ext>
            </a:extLst>
          </p:cNvPr>
          <p:cNvSpPr/>
          <p:nvPr/>
        </p:nvSpPr>
        <p:spPr>
          <a:xfrm>
            <a:off x="8364336" y="2541455"/>
            <a:ext cx="168203" cy="15273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073EE3C-2EF2-CE8C-AC08-A2537E57AFA6}"/>
              </a:ext>
            </a:extLst>
          </p:cNvPr>
          <p:cNvSpPr/>
          <p:nvPr/>
        </p:nvSpPr>
        <p:spPr>
          <a:xfrm>
            <a:off x="8642203" y="2537119"/>
            <a:ext cx="168203" cy="15273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7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D0D-0C8B-97F6-49BB-8A6044A2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 IN ARIAL BLACK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F7DD6-679F-4497-69CD-608E78AB98CA}"/>
              </a:ext>
            </a:extLst>
          </p:cNvPr>
          <p:cNvSpPr txBox="1"/>
          <p:nvPr/>
        </p:nvSpPr>
        <p:spPr>
          <a:xfrm>
            <a:off x="273379" y="249059"/>
            <a:ext cx="97215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Bed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21218-8C58-7BC0-4947-C521D03F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76" y="1583702"/>
            <a:ext cx="7655247" cy="48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0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BBFB2ADA-E8A4-4402-93C2-0449244B1C1D}"/>
              </a:ext>
            </a:extLst>
          </p:cNvPr>
          <p:cNvSpPr/>
          <p:nvPr/>
        </p:nvSpPr>
        <p:spPr>
          <a:xfrm>
            <a:off x="1357428" y="565185"/>
            <a:ext cx="8513113" cy="439680"/>
          </a:xfrm>
          <a:prstGeom prst="rect">
            <a:avLst/>
          </a:prstGeom>
          <a:noFill/>
          <a:ln>
            <a:noFill/>
          </a:ln>
        </p:spPr>
        <p:txBody>
          <a:bodyPr lIns="81000" tIns="40680" rIns="81000" bIns="40680"/>
          <a:lstStyle/>
          <a:p>
            <a:pPr defTabSz="457200">
              <a:defRPr/>
            </a:pPr>
            <a:r>
              <a:rPr lang="pt-BR" sz="2600" b="1" dirty="0">
                <a:solidFill>
                  <a:srgbClr val="000000"/>
                </a:solidFill>
                <a:latin typeface="Calibri" panose="020F0502020204030204"/>
              </a:rPr>
              <a:t>The sediment balance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 rot="12864492">
            <a:off x="5071521" y="3212598"/>
            <a:ext cx="1631994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 rot="2066853">
            <a:off x="3770521" y="2363065"/>
            <a:ext cx="1631995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rot="11954275">
            <a:off x="6465994" y="3883745"/>
            <a:ext cx="1631994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1144894">
            <a:off x="7955476" y="4377966"/>
            <a:ext cx="1631994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2058493">
            <a:off x="9349950" y="5049111"/>
            <a:ext cx="1631994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226377">
            <a:off x="846723" y="1398018"/>
            <a:ext cx="1631995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139975">
            <a:off x="2377581" y="1693380"/>
            <a:ext cx="1631994" cy="3977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71 w 21600"/>
              <a:gd name="T13" fmla="*/ 2171 h 21600"/>
              <a:gd name="T14" fmla="*/ 19429 w 21600"/>
              <a:gd name="T15" fmla="*/ 19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42" y="21600"/>
                </a:lnTo>
                <a:lnTo>
                  <a:pt x="208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1229820" y="1564708"/>
            <a:ext cx="9451775" cy="4000558"/>
          </a:xfrm>
          <a:custGeom>
            <a:avLst/>
            <a:gdLst>
              <a:gd name="T0" fmla="*/ 0 w 6168"/>
              <a:gd name="T1" fmla="*/ 0 h 2736"/>
              <a:gd name="T2" fmla="*/ 2147483647 w 6168"/>
              <a:gd name="T3" fmla="*/ 2147483647 h 2736"/>
              <a:gd name="T4" fmla="*/ 2147483647 w 6168"/>
              <a:gd name="T5" fmla="*/ 2147483647 h 2736"/>
              <a:gd name="T6" fmla="*/ 2147483647 w 6168"/>
              <a:gd name="T7" fmla="*/ 2147483647 h 2736"/>
              <a:gd name="T8" fmla="*/ 2147483647 w 6168"/>
              <a:gd name="T9" fmla="*/ 2147483647 h 2736"/>
              <a:gd name="T10" fmla="*/ 2147483647 w 6168"/>
              <a:gd name="T11" fmla="*/ 2147483647 h 2736"/>
              <a:gd name="T12" fmla="*/ 2147483647 w 6168"/>
              <a:gd name="T13" fmla="*/ 2147483647 h 2736"/>
              <a:gd name="T14" fmla="*/ 2147483647 w 6168"/>
              <a:gd name="T15" fmla="*/ 2147483647 h 2736"/>
              <a:gd name="T16" fmla="*/ 2147483647 w 6168"/>
              <a:gd name="T17" fmla="*/ 2147483647 h 2736"/>
              <a:gd name="T18" fmla="*/ 2147483647 w 6168"/>
              <a:gd name="T19" fmla="*/ 2147483647 h 2736"/>
              <a:gd name="T20" fmla="*/ 2147483647 w 6168"/>
              <a:gd name="T21" fmla="*/ 2147483647 h 2736"/>
              <a:gd name="T22" fmla="*/ 2147483647 w 6168"/>
              <a:gd name="T23" fmla="*/ 2147483647 h 2736"/>
              <a:gd name="T24" fmla="*/ 2147483647 w 6168"/>
              <a:gd name="T25" fmla="*/ 2147483647 h 2736"/>
              <a:gd name="T26" fmla="*/ 2147483647 w 6168"/>
              <a:gd name="T27" fmla="*/ 2147483647 h 2736"/>
              <a:gd name="T28" fmla="*/ 2147483647 w 6168"/>
              <a:gd name="T29" fmla="*/ 2147483647 h 2736"/>
              <a:gd name="T30" fmla="*/ 2147483647 w 6168"/>
              <a:gd name="T31" fmla="*/ 2147483647 h 2736"/>
              <a:gd name="T32" fmla="*/ 2147483647 w 6168"/>
              <a:gd name="T33" fmla="*/ 2147483647 h 2736"/>
              <a:gd name="T34" fmla="*/ 2147483647 w 6168"/>
              <a:gd name="T35" fmla="*/ 2147483647 h 27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168"/>
              <a:gd name="T55" fmla="*/ 0 h 2736"/>
              <a:gd name="T56" fmla="*/ 6168 w 6168"/>
              <a:gd name="T57" fmla="*/ 2736 h 27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168" h="2736">
                <a:moveTo>
                  <a:pt x="0" y="0"/>
                </a:moveTo>
                <a:lnTo>
                  <a:pt x="588" y="24"/>
                </a:lnTo>
                <a:lnTo>
                  <a:pt x="972" y="120"/>
                </a:lnTo>
                <a:lnTo>
                  <a:pt x="1500" y="312"/>
                </a:lnTo>
                <a:lnTo>
                  <a:pt x="1812" y="444"/>
                </a:lnTo>
                <a:lnTo>
                  <a:pt x="2088" y="612"/>
                </a:lnTo>
                <a:lnTo>
                  <a:pt x="2412" y="852"/>
                </a:lnTo>
                <a:lnTo>
                  <a:pt x="2712" y="1044"/>
                </a:lnTo>
                <a:lnTo>
                  <a:pt x="3144" y="1356"/>
                </a:lnTo>
                <a:lnTo>
                  <a:pt x="3456" y="1548"/>
                </a:lnTo>
                <a:lnTo>
                  <a:pt x="3732" y="1668"/>
                </a:lnTo>
                <a:lnTo>
                  <a:pt x="4224" y="1824"/>
                </a:lnTo>
                <a:lnTo>
                  <a:pt x="4668" y="1968"/>
                </a:lnTo>
                <a:lnTo>
                  <a:pt x="5100" y="2124"/>
                </a:lnTo>
                <a:lnTo>
                  <a:pt x="5484" y="2268"/>
                </a:lnTo>
                <a:lnTo>
                  <a:pt x="5640" y="2400"/>
                </a:lnTo>
                <a:lnTo>
                  <a:pt x="5916" y="2592"/>
                </a:lnTo>
                <a:lnTo>
                  <a:pt x="6168" y="2736"/>
                </a:ln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1721718" y="1376084"/>
            <a:ext cx="521012" cy="497145"/>
          </a:xfrm>
          <a:prstGeom prst="ellipse">
            <a:avLst/>
          </a:prstGeom>
          <a:solidFill>
            <a:schemeClr val="bg1">
              <a:lumMod val="85000"/>
              <a:alpha val="89803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2903189" y="1624657"/>
            <a:ext cx="521012" cy="497145"/>
          </a:xfrm>
          <a:prstGeom prst="ellipse">
            <a:avLst/>
          </a:prstGeom>
          <a:solidFill>
            <a:schemeClr val="bg1">
              <a:lumMod val="85000"/>
              <a:alpha val="89803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4322181" y="2301652"/>
            <a:ext cx="521012" cy="497145"/>
          </a:xfrm>
          <a:prstGeom prst="ellipse">
            <a:avLst/>
          </a:prstGeom>
          <a:solidFill>
            <a:schemeClr val="bg1">
              <a:lumMod val="85000"/>
              <a:alpha val="89803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613985" y="3151186"/>
            <a:ext cx="521012" cy="497145"/>
          </a:xfrm>
          <a:prstGeom prst="ellipse">
            <a:avLst/>
          </a:prstGeom>
          <a:solidFill>
            <a:srgbClr val="99CCFF">
              <a:alpha val="89803"/>
            </a:srgb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7017653" y="3826719"/>
            <a:ext cx="521012" cy="497145"/>
          </a:xfrm>
          <a:prstGeom prst="ellipse">
            <a:avLst/>
          </a:prstGeom>
          <a:solidFill>
            <a:schemeClr val="bg1">
              <a:lumMod val="85000"/>
              <a:alpha val="89803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8507135" y="4318015"/>
            <a:ext cx="521012" cy="497145"/>
          </a:xfrm>
          <a:prstGeom prst="ellipse">
            <a:avLst/>
          </a:prstGeom>
          <a:solidFill>
            <a:schemeClr val="bg1">
              <a:lumMod val="85000"/>
              <a:alpha val="89803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anchor="ctr" anchorCtr="1"/>
          <a:lstStyle/>
          <a:p>
            <a:r>
              <a:rPr lang="en-GB" sz="20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288170" y="953805"/>
            <a:ext cx="4449361" cy="1484197"/>
            <a:chOff x="4106782" y="954259"/>
            <a:chExt cx="4609379" cy="1611389"/>
          </a:xfrm>
        </p:grpSpPr>
        <p:sp>
          <p:nvSpPr>
            <p:cNvPr id="45" name="Rounded Rectangle 44"/>
            <p:cNvSpPr/>
            <p:nvPr/>
          </p:nvSpPr>
          <p:spPr>
            <a:xfrm>
              <a:off x="4106782" y="954259"/>
              <a:ext cx="4609379" cy="1611389"/>
            </a:xfrm>
            <a:prstGeom prst="roundRect">
              <a:avLst/>
            </a:prstGeom>
            <a:noFill/>
            <a:ln w="25400" cap="flat" cmpd="thickThin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Corbe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333335" y="1077998"/>
              <a:ext cx="4140444" cy="1213747"/>
              <a:chOff x="4333335" y="1077998"/>
              <a:chExt cx="4140444" cy="1213747"/>
            </a:xfrm>
          </p:grpSpPr>
          <p:pic>
            <p:nvPicPr>
              <p:cNvPr id="46" name="Picture 4" descr="Image result for skewed histogram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0070C0">
                    <a:tint val="45000"/>
                    <a:satMod val="400000"/>
                  </a:srgbClr>
                </a:duotone>
              </a:blip>
              <a:srcRect l="5022" r="7130"/>
              <a:stretch>
                <a:fillRect/>
              </a:stretch>
            </p:blipFill>
            <p:spPr bwMode="auto">
              <a:xfrm>
                <a:off x="5686720" y="1691867"/>
                <a:ext cx="1306205" cy="599878"/>
              </a:xfrm>
              <a:prstGeom prst="rect">
                <a:avLst/>
              </a:prstGeom>
              <a:noFill/>
            </p:spPr>
          </p:pic>
          <p:pic>
            <p:nvPicPr>
              <p:cNvPr id="47" name="Picture 4" descr="Image result for skewed histogram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E88651">
                    <a:tint val="45000"/>
                    <a:satMod val="400000"/>
                  </a:srgbClr>
                </a:duotone>
              </a:blip>
              <a:srcRect l="5022" r="7130"/>
              <a:stretch>
                <a:fillRect/>
              </a:stretch>
            </p:blipFill>
            <p:spPr bwMode="auto">
              <a:xfrm>
                <a:off x="7167574" y="1558034"/>
                <a:ext cx="1306205" cy="733711"/>
              </a:xfrm>
              <a:prstGeom prst="rect">
                <a:avLst/>
              </a:prstGeom>
              <a:noFill/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898465" y="1077998"/>
                <a:ext cx="634213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814" kern="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Flow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130164" y="1077998"/>
                <a:ext cx="1290161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814" kern="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Particle size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443260" y="1101571"/>
                <a:ext cx="809837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814" kern="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Avatar</a:t>
                </a:r>
              </a:p>
            </p:txBody>
          </p:sp>
          <p:grpSp>
            <p:nvGrpSpPr>
              <p:cNvPr id="67" name="Group 24">
                <a:extLst>
                  <a:ext uri="{FF2B5EF4-FFF2-40B4-BE49-F238E27FC236}">
                    <a16:creationId xmlns:a16="http://schemas.microsoft.com/office/drawing/2014/main" id="{7C53E91D-4242-40FA-9A85-738749FCA8E7}"/>
                  </a:ext>
                </a:extLst>
              </p:cNvPr>
              <p:cNvGrpSpPr/>
              <p:nvPr/>
            </p:nvGrpSpPr>
            <p:grpSpPr>
              <a:xfrm>
                <a:off x="4333335" y="1716129"/>
                <a:ext cx="1126834" cy="559344"/>
                <a:chOff x="-4447668" y="561390"/>
                <a:chExt cx="2263356" cy="563781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7BDC111-D1A2-4CFC-B790-261E54E03D1E}"/>
                    </a:ext>
                  </a:extLst>
                </p:cNvPr>
                <p:cNvCxnSpPr/>
                <p:nvPr/>
              </p:nvCxnSpPr>
              <p:spPr>
                <a:xfrm>
                  <a:off x="-4447668" y="591137"/>
                  <a:ext cx="0" cy="25202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AFBDEA71-26D3-4206-88AA-3D01C6DC0D22}"/>
                    </a:ext>
                  </a:extLst>
                </p:cNvPr>
                <p:cNvCxnSpPr/>
                <p:nvPr/>
              </p:nvCxnSpPr>
              <p:spPr>
                <a:xfrm>
                  <a:off x="-2189208" y="561390"/>
                  <a:ext cx="0" cy="25202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FFCF387-353C-4058-9CF5-200378598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447668" y="843164"/>
                  <a:ext cx="432048" cy="1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4703A170-BE6C-441E-B3A5-870A9E24F1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15620" y="873141"/>
                  <a:ext cx="0" cy="25202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D0CA1B3-34A7-4254-8EBD-744A79D8A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008668" y="1125169"/>
                  <a:ext cx="1392308" cy="2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E5BAF1FD-5E9C-4222-B406-2E3A98DF041B}"/>
                    </a:ext>
                  </a:extLst>
                </p:cNvPr>
                <p:cNvCxnSpPr/>
                <p:nvPr/>
              </p:nvCxnSpPr>
              <p:spPr>
                <a:xfrm>
                  <a:off x="-2603057" y="844287"/>
                  <a:ext cx="0" cy="25202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402192-514D-4E63-AB85-FB96C503E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2616360" y="836105"/>
                  <a:ext cx="432048" cy="1"/>
                </a:xfrm>
                <a:prstGeom prst="line">
                  <a:avLst/>
                </a:prstGeom>
                <a:noFill/>
                <a:ln w="28575" cap="rnd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3" name="Freeform 2"/>
          <p:cNvSpPr/>
          <p:nvPr/>
        </p:nvSpPr>
        <p:spPr>
          <a:xfrm rot="21009324">
            <a:off x="6089502" y="2532957"/>
            <a:ext cx="388693" cy="610624"/>
          </a:xfrm>
          <a:custGeom>
            <a:avLst/>
            <a:gdLst>
              <a:gd name="connsiteX0" fmla="*/ 402672 w 402672"/>
              <a:gd name="connsiteY0" fmla="*/ 0 h 947956"/>
              <a:gd name="connsiteX1" fmla="*/ 268448 w 402672"/>
              <a:gd name="connsiteY1" fmla="*/ 595619 h 947956"/>
              <a:gd name="connsiteX2" fmla="*/ 0 w 402672"/>
              <a:gd name="connsiteY2" fmla="*/ 947956 h 94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672" h="947956">
                <a:moveTo>
                  <a:pt x="402672" y="0"/>
                </a:moveTo>
                <a:cubicBezTo>
                  <a:pt x="369116" y="218813"/>
                  <a:pt x="335560" y="437626"/>
                  <a:pt x="268448" y="595619"/>
                </a:cubicBezTo>
                <a:cubicBezTo>
                  <a:pt x="201336" y="753612"/>
                  <a:pt x="100668" y="850784"/>
                  <a:pt x="0" y="94795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Shape 3">
            <a:extLst>
              <a:ext uri="{FF2B5EF4-FFF2-40B4-BE49-F238E27FC236}">
                <a16:creationId xmlns:a16="http://schemas.microsoft.com/office/drawing/2014/main" id="{62E9A707-C3EE-4110-9FB0-522A44B1B788}"/>
              </a:ext>
            </a:extLst>
          </p:cNvPr>
          <p:cNvSpPr txBox="1"/>
          <p:nvPr/>
        </p:nvSpPr>
        <p:spPr>
          <a:xfrm>
            <a:off x="1671179" y="4658843"/>
            <a:ext cx="7703273" cy="984438"/>
          </a:xfrm>
          <a:prstGeom prst="rect">
            <a:avLst/>
          </a:prstGeom>
        </p:spPr>
        <p:txBody>
          <a:bodyPr wrap="square" lIns="90000" tIns="45000" rIns="90000" bIns="45000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</a:rPr>
              <a:t>Sediment yield for each FRAME reach calculated on a </a:t>
            </a:r>
          </a:p>
          <a:p>
            <a:pPr marL="342000">
              <a:defRPr/>
            </a:pPr>
            <a:r>
              <a:rPr lang="en-US" sz="2200" dirty="0">
                <a:solidFill>
                  <a:prstClr val="black"/>
                </a:solidFill>
              </a:rPr>
              <a:t>grain size class basis.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</a:rPr>
              <a:t>Integrated effect of all flow classes in annual flow duration curve.</a:t>
            </a: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061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DF1669-1F15-52B9-7ACB-DA6F2461209D}"/>
              </a:ext>
            </a:extLst>
          </p:cNvPr>
          <p:cNvGrpSpPr/>
          <p:nvPr/>
        </p:nvGrpSpPr>
        <p:grpSpPr>
          <a:xfrm>
            <a:off x="1029603" y="676656"/>
            <a:ext cx="9668877" cy="5796394"/>
            <a:chOff x="1029603" y="585533"/>
            <a:chExt cx="10499726" cy="5887517"/>
          </a:xfrm>
        </p:grpSpPr>
        <p:sp>
          <p:nvSpPr>
            <p:cNvPr id="5" name="AutoShape 2"/>
            <p:cNvSpPr>
              <a:spLocks noChangeArrowheads="1"/>
            </p:cNvSpPr>
            <p:nvPr/>
          </p:nvSpPr>
          <p:spPr bwMode="auto">
            <a:xfrm rot="-8735508">
              <a:off x="5406342" y="3406628"/>
              <a:ext cx="1690687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rot="2066853">
              <a:off x="4058553" y="2484291"/>
              <a:ext cx="1690688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1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 rot="-9645725">
              <a:off x="6850967" y="4135291"/>
              <a:ext cx="1690687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rot="1144894">
              <a:off x="8394017" y="4671866"/>
              <a:ext cx="1690687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2058493">
              <a:off x="9838642" y="5400528"/>
              <a:ext cx="1690687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226377">
              <a:off x="1029603" y="1436541"/>
              <a:ext cx="1690688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1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 rot="1139975">
              <a:off x="2615517" y="1757216"/>
              <a:ext cx="1690687" cy="431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71 w 21600"/>
                <a:gd name="T13" fmla="*/ 2171 h 21600"/>
                <a:gd name="T14" fmla="*/ 19429 w 21600"/>
                <a:gd name="T15" fmla="*/ 19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2" y="21600"/>
                  </a:lnTo>
                  <a:lnTo>
                    <a:pt x="208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426478" y="1617516"/>
              <a:ext cx="9791700" cy="4343400"/>
            </a:xfrm>
            <a:custGeom>
              <a:avLst/>
              <a:gdLst>
                <a:gd name="T0" fmla="*/ 0 w 6168"/>
                <a:gd name="T1" fmla="*/ 0 h 2736"/>
                <a:gd name="T2" fmla="*/ 2147483647 w 6168"/>
                <a:gd name="T3" fmla="*/ 2147483647 h 2736"/>
                <a:gd name="T4" fmla="*/ 2147483647 w 6168"/>
                <a:gd name="T5" fmla="*/ 2147483647 h 2736"/>
                <a:gd name="T6" fmla="*/ 2147483647 w 6168"/>
                <a:gd name="T7" fmla="*/ 2147483647 h 2736"/>
                <a:gd name="T8" fmla="*/ 2147483647 w 6168"/>
                <a:gd name="T9" fmla="*/ 2147483647 h 2736"/>
                <a:gd name="T10" fmla="*/ 2147483647 w 6168"/>
                <a:gd name="T11" fmla="*/ 2147483647 h 2736"/>
                <a:gd name="T12" fmla="*/ 2147483647 w 6168"/>
                <a:gd name="T13" fmla="*/ 2147483647 h 2736"/>
                <a:gd name="T14" fmla="*/ 2147483647 w 6168"/>
                <a:gd name="T15" fmla="*/ 2147483647 h 2736"/>
                <a:gd name="T16" fmla="*/ 2147483647 w 6168"/>
                <a:gd name="T17" fmla="*/ 2147483647 h 2736"/>
                <a:gd name="T18" fmla="*/ 2147483647 w 6168"/>
                <a:gd name="T19" fmla="*/ 2147483647 h 2736"/>
                <a:gd name="T20" fmla="*/ 2147483647 w 6168"/>
                <a:gd name="T21" fmla="*/ 2147483647 h 2736"/>
                <a:gd name="T22" fmla="*/ 2147483647 w 6168"/>
                <a:gd name="T23" fmla="*/ 2147483647 h 2736"/>
                <a:gd name="T24" fmla="*/ 2147483647 w 6168"/>
                <a:gd name="T25" fmla="*/ 2147483647 h 2736"/>
                <a:gd name="T26" fmla="*/ 2147483647 w 6168"/>
                <a:gd name="T27" fmla="*/ 2147483647 h 2736"/>
                <a:gd name="T28" fmla="*/ 2147483647 w 6168"/>
                <a:gd name="T29" fmla="*/ 2147483647 h 2736"/>
                <a:gd name="T30" fmla="*/ 2147483647 w 6168"/>
                <a:gd name="T31" fmla="*/ 2147483647 h 2736"/>
                <a:gd name="T32" fmla="*/ 2147483647 w 6168"/>
                <a:gd name="T33" fmla="*/ 2147483647 h 2736"/>
                <a:gd name="T34" fmla="*/ 2147483647 w 6168"/>
                <a:gd name="T35" fmla="*/ 2147483647 h 27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68"/>
                <a:gd name="T55" fmla="*/ 0 h 2736"/>
                <a:gd name="T56" fmla="*/ 6168 w 6168"/>
                <a:gd name="T57" fmla="*/ 2736 h 27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68" h="2736">
                  <a:moveTo>
                    <a:pt x="0" y="0"/>
                  </a:moveTo>
                  <a:lnTo>
                    <a:pt x="588" y="24"/>
                  </a:lnTo>
                  <a:lnTo>
                    <a:pt x="972" y="120"/>
                  </a:lnTo>
                  <a:lnTo>
                    <a:pt x="1500" y="312"/>
                  </a:lnTo>
                  <a:lnTo>
                    <a:pt x="1812" y="444"/>
                  </a:lnTo>
                  <a:lnTo>
                    <a:pt x="2088" y="612"/>
                  </a:lnTo>
                  <a:lnTo>
                    <a:pt x="2412" y="852"/>
                  </a:lnTo>
                  <a:lnTo>
                    <a:pt x="2712" y="1044"/>
                  </a:lnTo>
                  <a:lnTo>
                    <a:pt x="3144" y="1356"/>
                  </a:lnTo>
                  <a:lnTo>
                    <a:pt x="3456" y="1548"/>
                  </a:lnTo>
                  <a:lnTo>
                    <a:pt x="3732" y="1668"/>
                  </a:lnTo>
                  <a:lnTo>
                    <a:pt x="4224" y="1824"/>
                  </a:lnTo>
                  <a:lnTo>
                    <a:pt x="4668" y="1968"/>
                  </a:lnTo>
                  <a:lnTo>
                    <a:pt x="5100" y="2124"/>
                  </a:lnTo>
                  <a:lnTo>
                    <a:pt x="5484" y="2268"/>
                  </a:lnTo>
                  <a:lnTo>
                    <a:pt x="5640" y="2400"/>
                  </a:lnTo>
                  <a:lnTo>
                    <a:pt x="5916" y="2592"/>
                  </a:lnTo>
                  <a:lnTo>
                    <a:pt x="6168" y="2736"/>
                  </a:ln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1936066" y="1412728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1</a:t>
              </a:r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3160028" y="1682603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2</a:t>
              </a: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4630053" y="2417616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3</a:t>
              </a: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5968316" y="3339953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4</a:t>
              </a: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7422466" y="4073378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5</a:t>
              </a: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8965516" y="4606778"/>
              <a:ext cx="539750" cy="539750"/>
            </a:xfrm>
            <a:prstGeom prst="ellipse">
              <a:avLst/>
            </a:prstGeom>
            <a:solidFill>
              <a:srgbClr val="99CCFF">
                <a:alpha val="89803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r>
                <a:rPr lang="en-GB" sz="2000" b="1">
                  <a:solidFill>
                    <a:srgbClr val="0000CC"/>
                  </a:solidFill>
                </a:rPr>
                <a:t>6</a:t>
              </a:r>
            </a:p>
          </p:txBody>
        </p:sp>
        <p:grpSp>
          <p:nvGrpSpPr>
            <p:cNvPr id="22" name="Group 18"/>
            <p:cNvGrpSpPr>
              <a:grpSpLocks/>
            </p:cNvGrpSpPr>
            <p:nvPr/>
          </p:nvGrpSpPr>
          <p:grpSpPr bwMode="auto">
            <a:xfrm>
              <a:off x="2189052" y="2914934"/>
              <a:ext cx="2495550" cy="950913"/>
              <a:chOff x="687" y="2763"/>
              <a:chExt cx="1572" cy="599"/>
            </a:xfrm>
          </p:grpSpPr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687" y="2839"/>
                <a:ext cx="1572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3300"/>
                    </a:solidFill>
                  </a:rPr>
                  <a:t>Sediment ‘Source’</a:t>
                </a:r>
              </a:p>
              <a:p>
                <a:pPr algn="ctr"/>
                <a:r>
                  <a:rPr lang="en-US" sz="2400" dirty="0">
                    <a:solidFill>
                      <a:srgbClr val="FF3300"/>
                    </a:solidFill>
                  </a:rPr>
                  <a:t>(bed scour)</a:t>
                </a:r>
                <a:endParaRPr lang="en-GB" sz="24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V="1">
                <a:off x="1979" y="2763"/>
                <a:ext cx="217" cy="1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6020800" y="1597170"/>
              <a:ext cx="140166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 anchorCtr="1">
              <a:spAutoFit/>
            </a:bodyPr>
            <a:lstStyle/>
            <a:p>
              <a:pPr algn="ctr"/>
              <a:r>
                <a:rPr lang="en-GB" sz="2400" dirty="0">
                  <a:solidFill>
                    <a:srgbClr val="996633"/>
                  </a:solidFill>
                </a:rPr>
                <a:t>Sediment</a:t>
              </a:r>
            </a:p>
            <a:p>
              <a:pPr algn="ctr"/>
              <a:r>
                <a:rPr lang="en-GB" sz="2400" dirty="0">
                  <a:solidFill>
                    <a:srgbClr val="996633"/>
                  </a:solidFill>
                </a:rPr>
                <a:t>‘Transfer’</a:t>
              </a: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H="1">
              <a:off x="6373351" y="2464282"/>
              <a:ext cx="258389" cy="768729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" name="Group 28"/>
            <p:cNvGrpSpPr>
              <a:grpSpLocks/>
            </p:cNvGrpSpPr>
            <p:nvPr/>
          </p:nvGrpSpPr>
          <p:grpSpPr bwMode="auto">
            <a:xfrm>
              <a:off x="7644716" y="3100299"/>
              <a:ext cx="3390900" cy="1358900"/>
              <a:chOff x="3594" y="2740"/>
              <a:chExt cx="2136" cy="856"/>
            </a:xfrm>
          </p:grpSpPr>
          <p:sp>
            <p:nvSpPr>
              <p:cNvPr id="34" name="Text Box 29"/>
              <p:cNvSpPr txBox="1">
                <a:spLocks noChangeArrowheads="1"/>
              </p:cNvSpPr>
              <p:nvPr/>
            </p:nvSpPr>
            <p:spPr bwMode="auto">
              <a:xfrm>
                <a:off x="3594" y="2740"/>
                <a:ext cx="2136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00B050"/>
                    </a:solidFill>
                  </a:rPr>
                  <a:t>Sediment ‘Sink’</a:t>
                </a:r>
              </a:p>
              <a:p>
                <a:pPr algn="ctr"/>
                <a:r>
                  <a:rPr lang="en-US" sz="2400" dirty="0">
                    <a:solidFill>
                      <a:srgbClr val="00B050"/>
                    </a:solidFill>
                  </a:rPr>
                  <a:t>(Bed level raising) </a:t>
                </a:r>
                <a:endParaRPr lang="en-GB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5" name="Line 30"/>
              <p:cNvSpPr>
                <a:spLocks noChangeShapeType="1"/>
              </p:cNvSpPr>
              <p:nvPr/>
            </p:nvSpPr>
            <p:spPr bwMode="auto">
              <a:xfrm flipH="1">
                <a:off x="4633" y="3268"/>
                <a:ext cx="59" cy="328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5" name="TextShape 3">
              <a:extLst>
                <a:ext uri="{FF2B5EF4-FFF2-40B4-BE49-F238E27FC236}">
                  <a16:creationId xmlns:a16="http://schemas.microsoft.com/office/drawing/2014/main" id="{62E9A707-C3EE-4110-9FB0-522A44B1B788}"/>
                </a:ext>
              </a:extLst>
            </p:cNvPr>
            <p:cNvSpPr txBox="1"/>
            <p:nvPr/>
          </p:nvSpPr>
          <p:spPr>
            <a:xfrm>
              <a:off x="1892428" y="4980163"/>
              <a:ext cx="8604122" cy="1492887"/>
            </a:xfrm>
            <a:prstGeom prst="rect">
              <a:avLst/>
            </a:prstGeom>
          </p:spPr>
          <p:txBody>
            <a:bodyPr wrap="square" lIns="90000" tIns="45000" rIns="90000" bIns="45000"/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200" dirty="0">
                  <a:solidFill>
                    <a:prstClr val="black"/>
                  </a:solidFill>
                </a:rPr>
                <a:t>Changes in bed level occur at each cross section in</a:t>
              </a:r>
            </a:p>
            <a:p>
              <a:pPr marL="342000">
                <a:defRPr/>
              </a:pPr>
              <a:r>
                <a:rPr lang="en-US" sz="2200" dirty="0">
                  <a:solidFill>
                    <a:prstClr val="black"/>
                  </a:solidFill>
                </a:rPr>
                <a:t>response to the mass sediment balance by grain size between</a:t>
              </a:r>
            </a:p>
            <a:p>
              <a:pPr marL="342000">
                <a:defRPr/>
              </a:pPr>
              <a:r>
                <a:rPr lang="en-US" sz="2200" dirty="0">
                  <a:solidFill>
                    <a:prstClr val="black"/>
                  </a:solidFill>
                </a:rPr>
                <a:t>adjacent reaches over the model time step.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200" dirty="0">
                  <a:solidFill>
                    <a:prstClr val="black"/>
                  </a:solidFill>
                </a:rPr>
                <a:t>Accounts for porosity, reach length, </a:t>
              </a:r>
              <a:r>
                <a:rPr lang="en-US" sz="2200" dirty="0" err="1">
                  <a:solidFill>
                    <a:prstClr val="black"/>
                  </a:solidFill>
                </a:rPr>
                <a:t>armouring</a:t>
              </a:r>
              <a:r>
                <a:rPr lang="en-US" sz="2200" dirty="0">
                  <a:solidFill>
                    <a:prstClr val="black"/>
                  </a:solidFill>
                </a:rPr>
                <a:t> &amp; bed material sorting.</a:t>
              </a:r>
              <a:endParaRPr lang="en-US" sz="2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42" name="Group 61"/>
            <p:cNvGrpSpPr/>
            <p:nvPr/>
          </p:nvGrpSpPr>
          <p:grpSpPr>
            <a:xfrm>
              <a:off x="2124676" y="4047357"/>
              <a:ext cx="1045074" cy="685034"/>
              <a:chOff x="6756423" y="3109756"/>
              <a:chExt cx="1152001" cy="755123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5400000" flipH="1" flipV="1">
                <a:off x="7116423" y="3429802"/>
                <a:ext cx="43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756423" y="3469594"/>
                <a:ext cx="11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6576423" y="3289756"/>
                <a:ext cx="360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7726500" y="3289756"/>
                <a:ext cx="360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756424" y="3864879"/>
                <a:ext cx="11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6522862" y="3631317"/>
                <a:ext cx="467123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 flipH="1">
                <a:off x="7694127" y="3650583"/>
                <a:ext cx="426669" cy="1923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62"/>
            <p:cNvGrpSpPr/>
            <p:nvPr/>
          </p:nvGrpSpPr>
          <p:grpSpPr>
            <a:xfrm>
              <a:off x="3530366" y="4040188"/>
              <a:ext cx="1442554" cy="631422"/>
              <a:chOff x="6449656" y="4600523"/>
              <a:chExt cx="1590149" cy="696026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5400000" flipH="1" flipV="1">
                <a:off x="7103675" y="4920569"/>
                <a:ext cx="43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743675" y="4960361"/>
                <a:ext cx="11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6563675" y="4780523"/>
                <a:ext cx="360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7713752" y="4780523"/>
                <a:ext cx="360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743675" y="5179439"/>
                <a:ext cx="11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 flipH="1">
                <a:off x="6598217" y="5033980"/>
                <a:ext cx="290916" cy="1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7768522" y="5054208"/>
                <a:ext cx="25046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0800000" flipV="1">
                <a:off x="6743675" y="5179439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889728" y="5179439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0800000" flipV="1">
                <a:off x="7035781" y="5179440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0800000" flipV="1">
                <a:off x="6595709" y="5179441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10800000" flipV="1">
                <a:off x="7173622" y="5179439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0800000" flipV="1">
                <a:off x="7319675" y="5179442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10800000" flipV="1">
                <a:off x="7465728" y="5179443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10800000" flipV="1">
                <a:off x="7611781" y="5179444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10800000" flipV="1">
                <a:off x="7747699" y="5179445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0800000" flipV="1">
                <a:off x="7893752" y="5179446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0800000" flipV="1">
                <a:off x="6449656" y="5179447"/>
                <a:ext cx="146053" cy="11710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61"/>
            <p:cNvGrpSpPr/>
            <p:nvPr/>
          </p:nvGrpSpPr>
          <p:grpSpPr>
            <a:xfrm>
              <a:off x="8818951" y="2329298"/>
              <a:ext cx="1045074" cy="685034"/>
              <a:chOff x="6756423" y="3109756"/>
              <a:chExt cx="1152001" cy="755123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16200000" flipH="1">
                <a:off x="7116423" y="3503781"/>
                <a:ext cx="432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756423" y="3469594"/>
                <a:ext cx="1152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6576423" y="3289756"/>
                <a:ext cx="360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7726500" y="3289756"/>
                <a:ext cx="360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756424" y="3864879"/>
                <a:ext cx="1152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6522862" y="3631317"/>
                <a:ext cx="467123" cy="0"/>
              </a:xfrm>
              <a:prstGeom prst="line">
                <a:avLst/>
              </a:prstGeom>
              <a:ln w="31750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16200000" flipH="1">
                <a:off x="7694127" y="3650583"/>
                <a:ext cx="426669" cy="1923"/>
              </a:xfrm>
              <a:prstGeom prst="line">
                <a:avLst/>
              </a:prstGeom>
              <a:ln w="31750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CustomShape 1">
              <a:extLst>
                <a:ext uri="{FF2B5EF4-FFF2-40B4-BE49-F238E27FC236}">
                  <a16:creationId xmlns:a16="http://schemas.microsoft.com/office/drawing/2014/main" id="{896B2A2D-6755-0BA8-F590-26B84CB5D594}"/>
                </a:ext>
              </a:extLst>
            </p:cNvPr>
            <p:cNvSpPr/>
            <p:nvPr/>
          </p:nvSpPr>
          <p:spPr>
            <a:xfrm>
              <a:off x="1558676" y="585533"/>
              <a:ext cx="8819280" cy="477360"/>
            </a:xfrm>
            <a:prstGeom prst="rect">
              <a:avLst/>
            </a:prstGeom>
            <a:noFill/>
            <a:ln>
              <a:noFill/>
            </a:ln>
          </p:spPr>
          <p:txBody>
            <a:bodyPr lIns="81000" tIns="40680" rIns="81000" bIns="40680"/>
            <a:lstStyle/>
            <a:p>
              <a:pPr defTabSz="457200">
                <a:defRPr/>
              </a:pPr>
              <a:r>
                <a:rPr lang="pt-BR" sz="2600" b="1" dirty="0">
                  <a:solidFill>
                    <a:srgbClr val="000000"/>
                  </a:solidFill>
                  <a:latin typeface="Calibri" panose="020F0502020204030204"/>
                </a:rPr>
                <a:t>The sediment balance</a:t>
              </a:r>
              <a:endParaRPr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42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1">
            <a:extLst>
              <a:ext uri="{FF2B5EF4-FFF2-40B4-BE49-F238E27FC236}">
                <a16:creationId xmlns:a16="http://schemas.microsoft.com/office/drawing/2014/main" id="{5A140C0E-711E-4777-B08A-C22867845EAA}"/>
              </a:ext>
            </a:extLst>
          </p:cNvPr>
          <p:cNvGrpSpPr/>
          <p:nvPr/>
        </p:nvGrpSpPr>
        <p:grpSpPr>
          <a:xfrm>
            <a:off x="0" y="7009816"/>
            <a:ext cx="16455998" cy="180000"/>
            <a:chOff x="0" y="2923822"/>
            <a:chExt cx="16455998" cy="39341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A8AB8C-44FC-4999-AB4B-802A4285BDEE}"/>
                </a:ext>
              </a:extLst>
            </p:cNvPr>
            <p:cNvSpPr/>
            <p:nvPr/>
          </p:nvSpPr>
          <p:spPr>
            <a:xfrm>
              <a:off x="0" y="2923822"/>
              <a:ext cx="12192000" cy="27853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C8A748-1054-490B-8FA2-F5990DAEDD25}"/>
                </a:ext>
              </a:extLst>
            </p:cNvPr>
            <p:cNvSpPr/>
            <p:nvPr/>
          </p:nvSpPr>
          <p:spPr>
            <a:xfrm>
              <a:off x="0" y="5791200"/>
              <a:ext cx="12192000" cy="1066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019AEF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5954D2-3700-497D-BF39-631A2526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57000"/>
                      </a14:imgEffect>
                      <a14:imgEffect>
                        <a14:brightnessContrast bright="-1000" contrast="-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6455998" cy="31051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005FDC-6DCF-43D9-9B0D-C36015FA328C}"/>
              </a:ext>
            </a:extLst>
          </p:cNvPr>
          <p:cNvGrpSpPr/>
          <p:nvPr/>
        </p:nvGrpSpPr>
        <p:grpSpPr>
          <a:xfrm>
            <a:off x="22014" y="3682214"/>
            <a:ext cx="12192000" cy="3307404"/>
            <a:chOff x="0" y="3550596"/>
            <a:chExt cx="12192000" cy="3307404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A55516-D3B5-4B1A-844E-9DD2A8243CA9}"/>
                </a:ext>
              </a:extLst>
            </p:cNvPr>
            <p:cNvSpPr/>
            <p:nvPr/>
          </p:nvSpPr>
          <p:spPr>
            <a:xfrm>
              <a:off x="0" y="3550596"/>
              <a:ext cx="12192000" cy="109312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rgbClr val="A7BFC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2C69D89-E36B-45E4-8E5A-8490DC0A5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8"/>
            <a:stretch/>
          </p:blipFill>
          <p:spPr>
            <a:xfrm>
              <a:off x="0" y="4643718"/>
              <a:ext cx="12192000" cy="221428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D4A357-1920-45E2-BEBC-810D2C2A82CC}"/>
              </a:ext>
            </a:extLst>
          </p:cNvPr>
          <p:cNvSpPr txBox="1"/>
          <p:nvPr/>
        </p:nvSpPr>
        <p:spPr>
          <a:xfrm>
            <a:off x="659877" y="267603"/>
            <a:ext cx="1145356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Rules-based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72508-BC54-F97F-C08E-E37E1B0974E6}"/>
              </a:ext>
            </a:extLst>
          </p:cNvPr>
          <p:cNvSpPr txBox="1"/>
          <p:nvPr/>
        </p:nvSpPr>
        <p:spPr>
          <a:xfrm>
            <a:off x="2267432" y="1759556"/>
            <a:ext cx="7701163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Morphological rules to side-step computationally intense methods and uncertain processes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Controlled by calibration dials: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Tributary inputs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Restricted bed erosion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Management interventions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Etc…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7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5EF4ED6-D532-44AB-99F5-933D4120DAE6}"/>
              </a:ext>
            </a:extLst>
          </p:cNvPr>
          <p:cNvGrpSpPr/>
          <p:nvPr/>
        </p:nvGrpSpPr>
        <p:grpSpPr>
          <a:xfrm>
            <a:off x="-70339" y="6953247"/>
            <a:ext cx="12332677" cy="180000"/>
            <a:chOff x="-70339" y="3752850"/>
            <a:chExt cx="12332677" cy="310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B453CA-6DFE-4A76-87EA-43FC60622C72}"/>
                </a:ext>
              </a:extLst>
            </p:cNvPr>
            <p:cNvSpPr/>
            <p:nvPr/>
          </p:nvSpPr>
          <p:spPr>
            <a:xfrm>
              <a:off x="0" y="5477435"/>
              <a:ext cx="12192000" cy="117437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E26DA0-5AF8-459C-9CAE-57DDDCFAB2CA}"/>
                </a:ext>
              </a:extLst>
            </p:cNvPr>
            <p:cNvSpPr/>
            <p:nvPr/>
          </p:nvSpPr>
          <p:spPr>
            <a:xfrm>
              <a:off x="0" y="3752850"/>
              <a:ext cx="12192000" cy="115980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4CAA28-C31D-4F07-A5DD-FA63381CBE0B}"/>
                </a:ext>
              </a:extLst>
            </p:cNvPr>
            <p:cNvSpPr/>
            <p:nvPr/>
          </p:nvSpPr>
          <p:spPr>
            <a:xfrm>
              <a:off x="0" y="4912658"/>
              <a:ext cx="12192000" cy="358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60B611-D562-4BE6-B2E6-7A3958F3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50899F"/>
                </a:clrFrom>
                <a:clrTo>
                  <a:srgbClr val="50899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339" y="3752850"/>
              <a:ext cx="12332677" cy="31051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99171-352E-4267-A09C-63A431FF2D63}"/>
              </a:ext>
            </a:extLst>
          </p:cNvPr>
          <p:cNvGrpSpPr/>
          <p:nvPr/>
        </p:nvGrpSpPr>
        <p:grpSpPr>
          <a:xfrm>
            <a:off x="0" y="7252794"/>
            <a:ext cx="13722711" cy="3307404"/>
            <a:chOff x="0" y="3550596"/>
            <a:chExt cx="13722711" cy="330740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DAA7A6-84B7-4DB6-803A-A601BAEDDB3F}"/>
                </a:ext>
              </a:extLst>
            </p:cNvPr>
            <p:cNvSpPr/>
            <p:nvPr/>
          </p:nvSpPr>
          <p:spPr>
            <a:xfrm>
              <a:off x="0" y="3550596"/>
              <a:ext cx="12192000" cy="172961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642FA2-F064-41B5-901B-3E8D84C1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A3B2C6"/>
                </a:clrFrom>
                <a:clrTo>
                  <a:srgbClr val="A3B2C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utout/>
                      </a14:imgEffect>
                      <a14:imgEffect>
                        <a14:colorTemperature colorTemp="6850"/>
                      </a14:imgEffect>
                      <a14:imgEffect>
                        <a14:saturation sat="88000"/>
                      </a14:imgEffect>
                      <a14:imgEffect>
                        <a14:brightnessContrast bright="5000" contrast="-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44462"/>
              <a:ext cx="13722711" cy="281353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178996-8785-40D3-B55B-792ADCCA46A2}"/>
              </a:ext>
            </a:extLst>
          </p:cNvPr>
          <p:cNvGrpSpPr/>
          <p:nvPr/>
        </p:nvGrpSpPr>
        <p:grpSpPr>
          <a:xfrm>
            <a:off x="0" y="3752850"/>
            <a:ext cx="12192000" cy="3105150"/>
            <a:chOff x="0" y="3752850"/>
            <a:chExt cx="12192000" cy="31051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ED921D-0C06-489D-B8BC-6FC150DBA98C}"/>
                </a:ext>
              </a:extLst>
            </p:cNvPr>
            <p:cNvSpPr/>
            <p:nvPr/>
          </p:nvSpPr>
          <p:spPr>
            <a:xfrm>
              <a:off x="0" y="3752850"/>
              <a:ext cx="12192000" cy="14756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100000">
                  <a:srgbClr val="FFCC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F82D38-7FA4-4789-8280-C529E628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00FF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850"/>
              <a:ext cx="12192000" cy="310515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2D9C92-4CE3-462D-B60E-6BC2B47A0255}"/>
              </a:ext>
            </a:extLst>
          </p:cNvPr>
          <p:cNvSpPr txBox="1"/>
          <p:nvPr/>
        </p:nvSpPr>
        <p:spPr>
          <a:xfrm>
            <a:off x="791852" y="249059"/>
            <a:ext cx="920304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 Management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994B42-B980-4518-A0C2-7167D8F8EB09}"/>
              </a:ext>
            </a:extLst>
          </p:cNvPr>
          <p:cNvSpPr txBox="1"/>
          <p:nvPr/>
        </p:nvSpPr>
        <p:spPr>
          <a:xfrm>
            <a:off x="2426208" y="1629508"/>
            <a:ext cx="770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rPr>
              <a:t>Developed with practitioners in mind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DECC09-9235-4507-8F4E-B391EF1114C2}"/>
              </a:ext>
            </a:extLst>
          </p:cNvPr>
          <p:cNvSpPr/>
          <p:nvPr/>
        </p:nvSpPr>
        <p:spPr>
          <a:xfrm>
            <a:off x="2516931" y="2278080"/>
            <a:ext cx="7594372" cy="4122968"/>
          </a:xfrm>
          <a:prstGeom prst="rect">
            <a:avLst/>
          </a:prstGeom>
          <a:ln w="38100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28DB5D02-64EA-40CC-8AB1-9DEE3B50E4F6}"/>
              </a:ext>
            </a:extLst>
          </p:cNvPr>
          <p:cNvSpPr/>
          <p:nvPr/>
        </p:nvSpPr>
        <p:spPr>
          <a:xfrm>
            <a:off x="-2162352" y="1535188"/>
            <a:ext cx="5552068" cy="5552068"/>
          </a:xfrm>
          <a:prstGeom prst="blockArc">
            <a:avLst>
              <a:gd name="adj1" fmla="val 18900000"/>
              <a:gd name="adj2" fmla="val 2700000"/>
              <a:gd name="adj3" fmla="val 389"/>
            </a:avLst>
          </a:prstGeom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13566FA-800D-4971-A7BE-50ED6A838724}"/>
              </a:ext>
            </a:extLst>
          </p:cNvPr>
          <p:cNvSpPr/>
          <p:nvPr/>
        </p:nvSpPr>
        <p:spPr>
          <a:xfrm>
            <a:off x="2906918" y="2535683"/>
            <a:ext cx="7148266" cy="515535"/>
          </a:xfrm>
          <a:custGeom>
            <a:avLst/>
            <a:gdLst>
              <a:gd name="connsiteX0" fmla="*/ 0 w 7148266"/>
              <a:gd name="connsiteY0" fmla="*/ 0 h 515535"/>
              <a:gd name="connsiteX1" fmla="*/ 7148266 w 7148266"/>
              <a:gd name="connsiteY1" fmla="*/ 0 h 515535"/>
              <a:gd name="connsiteX2" fmla="*/ 7148266 w 7148266"/>
              <a:gd name="connsiteY2" fmla="*/ 515535 h 515535"/>
              <a:gd name="connsiteX3" fmla="*/ 0 w 7148266"/>
              <a:gd name="connsiteY3" fmla="*/ 515535 h 515535"/>
              <a:gd name="connsiteX4" fmla="*/ 0 w 7148266"/>
              <a:gd name="connsiteY4" fmla="*/ 0 h 51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266" h="515535">
                <a:moveTo>
                  <a:pt x="0" y="0"/>
                </a:moveTo>
                <a:lnTo>
                  <a:pt x="7148266" y="0"/>
                </a:lnTo>
                <a:lnTo>
                  <a:pt x="7148266" y="515535"/>
                </a:lnTo>
                <a:lnTo>
                  <a:pt x="0" y="5155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9207" tIns="60960" rIns="60960" bIns="60960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Diversion channels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9171176-3DA7-4047-82BF-3FA52E78D1A6}"/>
              </a:ext>
            </a:extLst>
          </p:cNvPr>
          <p:cNvSpPr/>
          <p:nvPr/>
        </p:nvSpPr>
        <p:spPr>
          <a:xfrm>
            <a:off x="2584708" y="2471241"/>
            <a:ext cx="644419" cy="644419"/>
          </a:xfrm>
          <a:prstGeom prst="right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C5FE4BA-74DD-414D-9E48-C58B2013A1C7}"/>
              </a:ext>
            </a:extLst>
          </p:cNvPr>
          <p:cNvSpPr/>
          <p:nvPr/>
        </p:nvSpPr>
        <p:spPr>
          <a:xfrm>
            <a:off x="3276336" y="3308739"/>
            <a:ext cx="6778848" cy="515535"/>
          </a:xfrm>
          <a:custGeom>
            <a:avLst/>
            <a:gdLst>
              <a:gd name="connsiteX0" fmla="*/ 0 w 6778848"/>
              <a:gd name="connsiteY0" fmla="*/ 0 h 515535"/>
              <a:gd name="connsiteX1" fmla="*/ 6778848 w 6778848"/>
              <a:gd name="connsiteY1" fmla="*/ 0 h 515535"/>
              <a:gd name="connsiteX2" fmla="*/ 6778848 w 6778848"/>
              <a:gd name="connsiteY2" fmla="*/ 515535 h 515535"/>
              <a:gd name="connsiteX3" fmla="*/ 0 w 6778848"/>
              <a:gd name="connsiteY3" fmla="*/ 515535 h 515535"/>
              <a:gd name="connsiteX4" fmla="*/ 0 w 6778848"/>
              <a:gd name="connsiteY4" fmla="*/ 0 h 51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8848" h="515535">
                <a:moveTo>
                  <a:pt x="0" y="0"/>
                </a:moveTo>
                <a:lnTo>
                  <a:pt x="6778848" y="0"/>
                </a:lnTo>
                <a:lnTo>
                  <a:pt x="6778848" y="515535"/>
                </a:lnTo>
                <a:lnTo>
                  <a:pt x="0" y="5155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9207" tIns="60960" rIns="60960" bIns="60960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rPr>
              <a:t>Dike fields (&amp; channel geometry changes)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83AF3FD-BCE1-4647-BDB0-550F0137636C}"/>
              </a:ext>
            </a:extLst>
          </p:cNvPr>
          <p:cNvSpPr/>
          <p:nvPr/>
        </p:nvSpPr>
        <p:spPr>
          <a:xfrm>
            <a:off x="2954126" y="3244297"/>
            <a:ext cx="644419" cy="644419"/>
          </a:xfrm>
          <a:prstGeom prst="right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0B77DED-A3D8-47AD-9E29-C8B23B09ECA1}"/>
              </a:ext>
            </a:extLst>
          </p:cNvPr>
          <p:cNvSpPr/>
          <p:nvPr/>
        </p:nvSpPr>
        <p:spPr>
          <a:xfrm>
            <a:off x="3389717" y="4081796"/>
            <a:ext cx="6665467" cy="515535"/>
          </a:xfrm>
          <a:custGeom>
            <a:avLst/>
            <a:gdLst>
              <a:gd name="connsiteX0" fmla="*/ 0 w 6665467"/>
              <a:gd name="connsiteY0" fmla="*/ 0 h 515535"/>
              <a:gd name="connsiteX1" fmla="*/ 6665467 w 6665467"/>
              <a:gd name="connsiteY1" fmla="*/ 0 h 515535"/>
              <a:gd name="connsiteX2" fmla="*/ 6665467 w 6665467"/>
              <a:gd name="connsiteY2" fmla="*/ 515535 h 515535"/>
              <a:gd name="connsiteX3" fmla="*/ 0 w 6665467"/>
              <a:gd name="connsiteY3" fmla="*/ 515535 h 515535"/>
              <a:gd name="connsiteX4" fmla="*/ 0 w 6665467"/>
              <a:gd name="connsiteY4" fmla="*/ 0 h 51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5467" h="515535">
                <a:moveTo>
                  <a:pt x="0" y="0"/>
                </a:moveTo>
                <a:lnTo>
                  <a:pt x="6665467" y="0"/>
                </a:lnTo>
                <a:lnTo>
                  <a:pt x="6665467" y="515535"/>
                </a:lnTo>
                <a:lnTo>
                  <a:pt x="0" y="5155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9207" tIns="60960" rIns="60960" bIns="60960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rPr>
              <a:t>Grade control structures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E8851FD-FEA1-44E7-AD1E-34AC781F3AD7}"/>
              </a:ext>
            </a:extLst>
          </p:cNvPr>
          <p:cNvSpPr/>
          <p:nvPr/>
        </p:nvSpPr>
        <p:spPr>
          <a:xfrm>
            <a:off x="3067507" y="4017354"/>
            <a:ext cx="644419" cy="644419"/>
          </a:xfrm>
          <a:prstGeom prst="right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20B8B34-811A-48C2-A9CC-9D90F1233F7F}"/>
              </a:ext>
            </a:extLst>
          </p:cNvPr>
          <p:cNvSpPr/>
          <p:nvPr/>
        </p:nvSpPr>
        <p:spPr>
          <a:xfrm>
            <a:off x="3276336" y="4854852"/>
            <a:ext cx="6778848" cy="515535"/>
          </a:xfrm>
          <a:custGeom>
            <a:avLst/>
            <a:gdLst>
              <a:gd name="connsiteX0" fmla="*/ 0 w 6778848"/>
              <a:gd name="connsiteY0" fmla="*/ 0 h 515535"/>
              <a:gd name="connsiteX1" fmla="*/ 6778848 w 6778848"/>
              <a:gd name="connsiteY1" fmla="*/ 0 h 515535"/>
              <a:gd name="connsiteX2" fmla="*/ 6778848 w 6778848"/>
              <a:gd name="connsiteY2" fmla="*/ 515535 h 515535"/>
              <a:gd name="connsiteX3" fmla="*/ 0 w 6778848"/>
              <a:gd name="connsiteY3" fmla="*/ 515535 h 515535"/>
              <a:gd name="connsiteX4" fmla="*/ 0 w 6778848"/>
              <a:gd name="connsiteY4" fmla="*/ 0 h 51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8848" h="515535">
                <a:moveTo>
                  <a:pt x="0" y="0"/>
                </a:moveTo>
                <a:lnTo>
                  <a:pt x="6778848" y="0"/>
                </a:lnTo>
                <a:lnTo>
                  <a:pt x="6778848" y="515535"/>
                </a:lnTo>
                <a:lnTo>
                  <a:pt x="0" y="5155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9207" tIns="60960" rIns="60960" bIns="60960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rPr>
              <a:t>Sediment attenuation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A5EE6C16-822A-4DFF-9E81-AD48206D8A56}"/>
              </a:ext>
            </a:extLst>
          </p:cNvPr>
          <p:cNvSpPr/>
          <p:nvPr/>
        </p:nvSpPr>
        <p:spPr>
          <a:xfrm>
            <a:off x="2954126" y="4790410"/>
            <a:ext cx="644419" cy="644419"/>
          </a:xfrm>
          <a:prstGeom prst="right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0EFABDC-DE07-47B9-94E1-09486B7E7D0B}"/>
              </a:ext>
            </a:extLst>
          </p:cNvPr>
          <p:cNvSpPr/>
          <p:nvPr/>
        </p:nvSpPr>
        <p:spPr>
          <a:xfrm>
            <a:off x="2906918" y="5627909"/>
            <a:ext cx="7148266" cy="515535"/>
          </a:xfrm>
          <a:custGeom>
            <a:avLst/>
            <a:gdLst>
              <a:gd name="connsiteX0" fmla="*/ 0 w 7148266"/>
              <a:gd name="connsiteY0" fmla="*/ 0 h 515535"/>
              <a:gd name="connsiteX1" fmla="*/ 7148266 w 7148266"/>
              <a:gd name="connsiteY1" fmla="*/ 0 h 515535"/>
              <a:gd name="connsiteX2" fmla="*/ 7148266 w 7148266"/>
              <a:gd name="connsiteY2" fmla="*/ 515535 h 515535"/>
              <a:gd name="connsiteX3" fmla="*/ 0 w 7148266"/>
              <a:gd name="connsiteY3" fmla="*/ 515535 h 515535"/>
              <a:gd name="connsiteX4" fmla="*/ 0 w 7148266"/>
              <a:gd name="connsiteY4" fmla="*/ 0 h 51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266" h="515535">
                <a:moveTo>
                  <a:pt x="0" y="0"/>
                </a:moveTo>
                <a:lnTo>
                  <a:pt x="7148266" y="0"/>
                </a:lnTo>
                <a:lnTo>
                  <a:pt x="7148266" y="515535"/>
                </a:lnTo>
                <a:lnTo>
                  <a:pt x="0" y="5155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9207" tIns="60960" rIns="60960" bIns="60960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rPr>
              <a:t>Meander bend cut-offs (straightening &amp; restoration)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C0897CB-7EDB-457F-A4DA-0D0A322D8D23}"/>
              </a:ext>
            </a:extLst>
          </p:cNvPr>
          <p:cNvSpPr/>
          <p:nvPr/>
        </p:nvSpPr>
        <p:spPr>
          <a:xfrm>
            <a:off x="2584708" y="5563467"/>
            <a:ext cx="644419" cy="644419"/>
          </a:xfrm>
          <a:prstGeom prst="right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662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D0D-0C8B-97F6-49BB-8A6044A2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 IN ARIAL BLACK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F7DD6-679F-4497-69CD-608E78AB98CA}"/>
              </a:ext>
            </a:extLst>
          </p:cNvPr>
          <p:cNvSpPr txBox="1"/>
          <p:nvPr/>
        </p:nvSpPr>
        <p:spPr>
          <a:xfrm>
            <a:off x="273378" y="249059"/>
            <a:ext cx="1168697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US" sz="7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Scenario Forecast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FD6C1-02F1-AE9A-CA2C-DEC921597E28}"/>
              </a:ext>
            </a:extLst>
          </p:cNvPr>
          <p:cNvSpPr txBox="1"/>
          <p:nvPr/>
        </p:nvSpPr>
        <p:spPr>
          <a:xfrm>
            <a:off x="2904565" y="2059361"/>
            <a:ext cx="5827917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Scenario-model ensembles of river futures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Turn management interventions on/off at any future year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Design sequences of flow duration curves: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Historical years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Probabilistic years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Scaled to account for climate change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7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977A5-D15F-981F-3024-299DAAB87B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5603"/>
            <a:ext cx="12192000" cy="6869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89A62-0A2C-9570-FB98-28601995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>
                <a:latin typeface="Arial Black" panose="020B0604020202020204" pitchFamily="34" charset="0"/>
                <a:cs typeface="Arial Black" panose="020B0604020202020204" pitchFamily="34" charset="0"/>
              </a:rPr>
              <a:t>FRAME Development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A4FC7-734C-D3E0-E9CB-5E8125C15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/>
              <a:t>David Biedenharn, Travis Dahl, Chris Haring  ERDC-CHL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/>
              <a:t>Colin Thorne, University of Nottingham (UK)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/>
              <a:t>Phil Soar &amp; Pete Downs, University of Portsmouth (UK)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/>
              <a:t>Amanda Cox, St. Louis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/>
              <a:t>Charlie Little, Mendrop Engineering</a:t>
            </a:r>
          </a:p>
        </p:txBody>
      </p:sp>
    </p:spTree>
    <p:extLst>
      <p:ext uri="{BB962C8B-B14F-4D97-AF65-F5344CB8AC3E}">
        <p14:creationId xmlns:p14="http://schemas.microsoft.com/office/powerpoint/2010/main" val="243346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D0D-0C8B-97F6-49BB-8A6044A2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 IN ARIAL BLACK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F7DD6-679F-4497-69CD-608E78AB98CA}"/>
              </a:ext>
            </a:extLst>
          </p:cNvPr>
          <p:cNvSpPr txBox="1"/>
          <p:nvPr/>
        </p:nvSpPr>
        <p:spPr>
          <a:xfrm>
            <a:off x="273378" y="249059"/>
            <a:ext cx="1168697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US" sz="7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Scenario Forecasting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47" name="Picture 46" descr="A graph of graphing up&#10;&#10;Description automatically generated with medium confidence">
            <a:extLst>
              <a:ext uri="{FF2B5EF4-FFF2-40B4-BE49-F238E27FC236}">
                <a16:creationId xmlns:a16="http://schemas.microsoft.com/office/drawing/2014/main" id="{736A52A1-73B6-313E-51E4-F3A36FE1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39" y="1709738"/>
            <a:ext cx="6547722" cy="4414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56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DC2F-8CF5-90E7-9316-AEDBED5B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DIVIDER TITLE IN ARIAL BLACK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2B4ADDF2-1735-4015-214F-3503C8E2D398}"/>
              </a:ext>
            </a:extLst>
          </p:cNvPr>
          <p:cNvSpPr txBox="1">
            <a:spLocks/>
          </p:cNvSpPr>
          <p:nvPr/>
        </p:nvSpPr>
        <p:spPr bwMode="auto">
          <a:xfrm>
            <a:off x="190872" y="1830785"/>
            <a:ext cx="4953734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71500" indent="-214313" algn="l" rtl="0" eaLnBrk="1" fontAlgn="base" hangingPunct="1"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60425" indent="-171450" algn="l" rtl="0" eaLnBrk="1" fontAlgn="base" hangingPunct="1"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Char char="►"/>
              <a:defRPr sz="15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143000" indent="-171450" algn="l" rtl="0" eaLnBrk="1" fontAlgn="base" hangingPunct="1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–"/>
              <a:defRPr sz="15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71600" indent="-171450" algn="l" rtl="0" eaLnBrk="1" fontAlgn="base" hangingPunct="1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»"/>
              <a:defRPr sz="15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FRAME tool working with limited functionality on</a:t>
            </a:r>
          </a:p>
          <a:p>
            <a:pPr marL="857250" lvl="1" indent="-285750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Mississippi River</a:t>
            </a:r>
          </a:p>
          <a:p>
            <a:pPr marL="857250" lvl="1" indent="-285750"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ＭＳ Ｐゴシック" charset="0"/>
              </a:rPr>
              <a:t>Kaskaskia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ＭＳ Ｐゴシック" charset="0"/>
              </a:rPr>
              <a:t> River</a:t>
            </a:r>
          </a:p>
          <a:p>
            <a:pPr marL="857250" lvl="1" indent="-285750">
              <a:defRPr/>
            </a:pPr>
            <a:r>
              <a:rPr lang="en-US" sz="20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Sabougla</a:t>
            </a:r>
            <a:r>
              <a:rPr lang="en-US" sz="20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Creek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Presently being applied to small stream restoration efforts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development of a decision support tool – RUBRIC (Rules-Based morphological Response in Channels)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8F461-7F69-F2AC-E854-3A00BD99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14" y="768466"/>
            <a:ext cx="5545393" cy="304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6E731-D55C-A02A-DBF4-49B366652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3915440"/>
            <a:ext cx="6754906" cy="2829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7B3A9-BEF4-AB8D-40CD-D9CFA8A336A7}"/>
              </a:ext>
            </a:extLst>
          </p:cNvPr>
          <p:cNvSpPr txBox="1"/>
          <p:nvPr/>
        </p:nvSpPr>
        <p:spPr>
          <a:xfrm>
            <a:off x="362867" y="294497"/>
            <a:ext cx="1145356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FRAME: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918776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98C3-A32E-784E-7935-E955A0C1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76065"/>
            <a:ext cx="10515600" cy="537552"/>
          </a:xfrm>
        </p:spPr>
        <p:txBody>
          <a:bodyPr/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FRAME:  MS River Test Application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760C-0ECC-41BC-B944-B73EAC475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83"/>
            <a:ext cx="10515600" cy="52742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597BA13-676C-F4B4-93CC-CF0E3A61574E}"/>
              </a:ext>
            </a:extLst>
          </p:cNvPr>
          <p:cNvSpPr txBox="1">
            <a:spLocks/>
          </p:cNvSpPr>
          <p:nvPr/>
        </p:nvSpPr>
        <p:spPr>
          <a:xfrm>
            <a:off x="585788" y="1455622"/>
            <a:ext cx="7515225" cy="5180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RM 576 – RM 389</a:t>
            </a:r>
          </a:p>
          <a:p>
            <a:r>
              <a:rPr lang="en-US" dirty="0"/>
              <a:t> 2003 Hydrographic Surveys</a:t>
            </a:r>
          </a:p>
          <a:p>
            <a:r>
              <a:rPr lang="en-US" dirty="0"/>
              <a:t>1963-2013 Annual Durations Repeated</a:t>
            </a:r>
          </a:p>
          <a:p>
            <a:r>
              <a:rPr lang="en-US" dirty="0"/>
              <a:t>Scenarios Run (200 years)</a:t>
            </a:r>
          </a:p>
          <a:p>
            <a:pPr lvl="1"/>
            <a:r>
              <a:rPr lang="en-US" b="1" dirty="0"/>
              <a:t>Diversions</a:t>
            </a:r>
          </a:p>
          <a:p>
            <a:pPr lvl="1"/>
            <a:r>
              <a:rPr lang="en-US" dirty="0"/>
              <a:t>Climate Change</a:t>
            </a:r>
          </a:p>
          <a:p>
            <a:pPr lvl="1"/>
            <a:r>
              <a:rPr lang="en-US" dirty="0"/>
              <a:t>Cutoffs</a:t>
            </a:r>
          </a:p>
          <a:p>
            <a:pPr lvl="1"/>
            <a:r>
              <a:rPr lang="en-US" dirty="0"/>
              <a:t>Re-Meandering</a:t>
            </a:r>
          </a:p>
          <a:p>
            <a:pPr lvl="1"/>
            <a:r>
              <a:rPr lang="en-US" dirty="0"/>
              <a:t>Base Level Lowering</a:t>
            </a:r>
          </a:p>
          <a:p>
            <a:pPr lvl="1"/>
            <a:r>
              <a:rPr lang="en-US" dirty="0"/>
              <a:t>Effects of Bed Material Size</a:t>
            </a:r>
          </a:p>
          <a:p>
            <a:pPr lvl="1"/>
            <a:r>
              <a:rPr lang="en-US" dirty="0"/>
              <a:t>Dike Impacts (Geomorphic Rules)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72FF65-48C1-3D41-AAE2-A378E0F4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111" y="90582"/>
            <a:ext cx="3784444" cy="66419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3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078423-F445-B93B-ACCF-ABDE68717F1E}"/>
              </a:ext>
            </a:extLst>
          </p:cNvPr>
          <p:cNvSpPr txBox="1">
            <a:spLocks/>
          </p:cNvSpPr>
          <p:nvPr/>
        </p:nvSpPr>
        <p:spPr>
          <a:xfrm>
            <a:off x="273424" y="276065"/>
            <a:ext cx="10515600" cy="537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FRAME:  Base Condition Results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C4060-E4CF-5191-4248-3A1B9E62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813617"/>
            <a:ext cx="9618333" cy="5630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3DD2F-F5E6-1A27-FE1C-4FE78F7F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13366"/>
          <a:stretch/>
        </p:blipFill>
        <p:spPr bwMode="auto">
          <a:xfrm>
            <a:off x="10003373" y="813617"/>
            <a:ext cx="2018298" cy="4870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361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078423-F445-B93B-ACCF-ABDE68717F1E}"/>
              </a:ext>
            </a:extLst>
          </p:cNvPr>
          <p:cNvSpPr txBox="1">
            <a:spLocks/>
          </p:cNvSpPr>
          <p:nvPr/>
        </p:nvSpPr>
        <p:spPr>
          <a:xfrm>
            <a:off x="273424" y="276065"/>
            <a:ext cx="10515600" cy="537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FRAME:  Diversion, 30% Water, No Sediment, Year 30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AAC92-69A5-3125-CC21-1A2B0A0F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24" y="865599"/>
            <a:ext cx="9234081" cy="5716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1AECA-8F56-A17C-CC29-BB0C3AA8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13366"/>
          <a:stretch/>
        </p:blipFill>
        <p:spPr bwMode="auto">
          <a:xfrm>
            <a:off x="9781134" y="865599"/>
            <a:ext cx="2015779" cy="4863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B7E4073-89BD-E4E7-6CC4-4B3B27C5D54E}"/>
              </a:ext>
            </a:extLst>
          </p:cNvPr>
          <p:cNvSpPr/>
          <p:nvPr/>
        </p:nvSpPr>
        <p:spPr>
          <a:xfrm>
            <a:off x="10703298" y="3922620"/>
            <a:ext cx="171450" cy="15875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7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078423-F445-B93B-ACCF-ABDE68717F1E}"/>
              </a:ext>
            </a:extLst>
          </p:cNvPr>
          <p:cNvSpPr txBox="1">
            <a:spLocks/>
          </p:cNvSpPr>
          <p:nvPr/>
        </p:nvSpPr>
        <p:spPr>
          <a:xfrm>
            <a:off x="273424" y="276065"/>
            <a:ext cx="11211104" cy="537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FRAME:  Diversion, 30% Water, Sed. Div. Coef. 2, Year 30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AAC92-69A5-3125-CC21-1A2B0A0F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424" y="866025"/>
            <a:ext cx="9234081" cy="5715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1AECA-8F56-A17C-CC29-BB0C3AA8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13366"/>
          <a:stretch/>
        </p:blipFill>
        <p:spPr bwMode="auto">
          <a:xfrm>
            <a:off x="9781134" y="865599"/>
            <a:ext cx="2015779" cy="4863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B7E4073-89BD-E4E7-6CC4-4B3B27C5D54E}"/>
              </a:ext>
            </a:extLst>
          </p:cNvPr>
          <p:cNvSpPr/>
          <p:nvPr/>
        </p:nvSpPr>
        <p:spPr>
          <a:xfrm>
            <a:off x="10703298" y="3922620"/>
            <a:ext cx="171450" cy="15875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7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1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DC2F-8CF5-90E7-9316-AEDBED5B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132919"/>
            <a:ext cx="11830050" cy="764052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Why FRAME?  Example: MS River Cut-offs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D2DDD1-3A64-7E81-3FD5-DCDB896D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5" y="1007473"/>
            <a:ext cx="7267542" cy="5140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75F4A-AFC4-FEA9-5AB3-7295056C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21" y="1205123"/>
            <a:ext cx="3762258" cy="44477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79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B06280C-AEF9-047D-CE24-19FA6E9A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1097" y="520492"/>
            <a:ext cx="4322104" cy="6487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A6711-3671-25C0-2753-632969B2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417" y="1135559"/>
            <a:ext cx="4732450" cy="5257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7D294D3-40AD-C156-2026-ABA6B5E6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DA7245-04DE-1035-1C2B-A82F532DBE1E}"/>
              </a:ext>
            </a:extLst>
          </p:cNvPr>
          <p:cNvSpPr txBox="1">
            <a:spLocks/>
          </p:cNvSpPr>
          <p:nvPr/>
        </p:nvSpPr>
        <p:spPr>
          <a:xfrm>
            <a:off x="236764" y="132919"/>
            <a:ext cx="11830050" cy="7640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Complex Response: Dimension, Pattern, and Profile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5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D294D3-40AD-C156-2026-ABA6B5E6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DA7245-04DE-1035-1C2B-A82F532DBE1E}"/>
              </a:ext>
            </a:extLst>
          </p:cNvPr>
          <p:cNvSpPr txBox="1">
            <a:spLocks/>
          </p:cNvSpPr>
          <p:nvPr/>
        </p:nvSpPr>
        <p:spPr>
          <a:xfrm>
            <a:off x="236764" y="132919"/>
            <a:ext cx="11830050" cy="764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Broad-Scale Complex Response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40A34A-03B6-D870-6875-CDFAB0AEAA9B}"/>
              </a:ext>
            </a:extLst>
          </p:cNvPr>
          <p:cNvGrpSpPr/>
          <p:nvPr/>
        </p:nvGrpSpPr>
        <p:grpSpPr>
          <a:xfrm>
            <a:off x="740227" y="970193"/>
            <a:ext cx="4778829" cy="3368557"/>
            <a:chOff x="111610" y="883003"/>
            <a:chExt cx="4041648" cy="2291545"/>
          </a:xfrm>
          <a:solidFill>
            <a:schemeClr val="bg1"/>
          </a:solidFill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7909A6A-23DF-C3FD-B0B1-1C1B569FDFE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0" y="925124"/>
              <a:ext cx="4041648" cy="22494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46619C-DA61-31D6-6341-1B07FAC0B9AE}"/>
                </a:ext>
              </a:extLst>
            </p:cNvPr>
            <p:cNvSpPr/>
            <p:nvPr/>
          </p:nvSpPr>
          <p:spPr>
            <a:xfrm>
              <a:off x="1724148" y="883003"/>
              <a:ext cx="1509077" cy="221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Memphis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F4B77-06E1-90CE-8876-942118AF2907}"/>
              </a:ext>
            </a:extLst>
          </p:cNvPr>
          <p:cNvGrpSpPr/>
          <p:nvPr/>
        </p:nvGrpSpPr>
        <p:grpSpPr>
          <a:xfrm>
            <a:off x="6239735" y="970193"/>
            <a:ext cx="5043307" cy="3332386"/>
            <a:chOff x="152401" y="1034180"/>
            <a:chExt cx="3674226" cy="24057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9E5D817-1A16-BE43-62AA-866496AFF13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062494"/>
              <a:ext cx="3674226" cy="237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94F059-D788-A41A-BB62-E85A965D813F}"/>
                </a:ext>
              </a:extLst>
            </p:cNvPr>
            <p:cNvSpPr/>
            <p:nvPr/>
          </p:nvSpPr>
          <p:spPr>
            <a:xfrm>
              <a:off x="1492957" y="1034180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Arkansas City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6FCD3E-573E-9C90-D921-F13CC26C1295}"/>
              </a:ext>
            </a:extLst>
          </p:cNvPr>
          <p:cNvGrpSpPr/>
          <p:nvPr/>
        </p:nvGrpSpPr>
        <p:grpSpPr>
          <a:xfrm>
            <a:off x="3506567" y="3646712"/>
            <a:ext cx="5043307" cy="3099708"/>
            <a:chOff x="2590801" y="4138678"/>
            <a:chExt cx="3674225" cy="2429762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111A21F-7F61-C2BE-6CD6-207CC198056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4191000"/>
              <a:ext cx="3674225" cy="237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8CA65A-AEBF-D47D-11F3-6894E4CC27BA}"/>
                </a:ext>
              </a:extLst>
            </p:cNvPr>
            <p:cNvSpPr/>
            <p:nvPr/>
          </p:nvSpPr>
          <p:spPr>
            <a:xfrm>
              <a:off x="3731119" y="4138678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Red River Landing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923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6374D4D5-73DE-8566-BE83-3F4D8D5A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94" y="1550619"/>
            <a:ext cx="5083628" cy="417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F59F66-CB07-9A2E-F4A3-AF2A3E08248B}"/>
              </a:ext>
            </a:extLst>
          </p:cNvPr>
          <p:cNvSpPr txBox="1"/>
          <p:nvPr/>
        </p:nvSpPr>
        <p:spPr>
          <a:xfrm>
            <a:off x="7062983" y="1691180"/>
            <a:ext cx="357886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/>
              </a:rPr>
              <a:t>Present-day Response to Cutoffs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BE0344C-4085-B3FF-31F9-472153F6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" y="1559116"/>
            <a:ext cx="5140779" cy="418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A536E68-7DBC-7B35-4CD0-14A481BA2B90}"/>
              </a:ext>
            </a:extLst>
          </p:cNvPr>
          <p:cNvSpPr txBox="1">
            <a:spLocks/>
          </p:cNvSpPr>
          <p:nvPr/>
        </p:nvSpPr>
        <p:spPr>
          <a:xfrm>
            <a:off x="236764" y="132919"/>
            <a:ext cx="11830050" cy="764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Forecasting Complex Response???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8BBCAD-6B65-9C43-8EE8-D762C4D3C877}"/>
              </a:ext>
            </a:extLst>
          </p:cNvPr>
          <p:cNvSpPr txBox="1"/>
          <p:nvPr/>
        </p:nvSpPr>
        <p:spPr>
          <a:xfrm>
            <a:off x="1391525" y="1691180"/>
            <a:ext cx="356604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/>
              </a:rPr>
              <a:t>1940s Initial Response to Cutoffs</a:t>
            </a:r>
          </a:p>
        </p:txBody>
      </p:sp>
    </p:spTree>
    <p:extLst>
      <p:ext uri="{BB962C8B-B14F-4D97-AF65-F5344CB8AC3E}">
        <p14:creationId xmlns:p14="http://schemas.microsoft.com/office/powerpoint/2010/main" val="386682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15F43-0DDE-FDD7-0B81-79B84F04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7499" y="532969"/>
            <a:ext cx="10297001" cy="5792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2DC2F-8CF5-90E7-9316-AEDBED5B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113" y="730012"/>
            <a:ext cx="4462570" cy="914495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FRAME: 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8AE9E-616F-6721-774C-2747D2AE69E3}"/>
              </a:ext>
            </a:extLst>
          </p:cNvPr>
          <p:cNvSpPr txBox="1"/>
          <p:nvPr/>
        </p:nvSpPr>
        <p:spPr>
          <a:xfrm>
            <a:off x="2245417" y="2428859"/>
            <a:ext cx="7701163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Scan the long-term horizon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Annual/decadal outputs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Reveal potential morphological responses to management actions and climate change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Strategic decision making to avoid undesirable futures and steer towards a preferred future</a:t>
            </a: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98C3-A32E-784E-7935-E955A0C1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u="sng" dirty="0">
                <a:latin typeface="Arial Black" panose="020B0604020202020204" pitchFamily="34" charset="0"/>
                <a:cs typeface="Arial Black" panose="020B0604020202020204" pitchFamily="34" charset="0"/>
              </a:rPr>
              <a:t>FRAME Philosophy/Concepts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6E1622-0157-1940-E699-CDD26D48E3FD}"/>
              </a:ext>
            </a:extLst>
          </p:cNvPr>
          <p:cNvGrpSpPr/>
          <p:nvPr/>
        </p:nvGrpSpPr>
        <p:grpSpPr>
          <a:xfrm>
            <a:off x="838200" y="1024128"/>
            <a:ext cx="10515600" cy="5610239"/>
            <a:chOff x="152400" y="781635"/>
            <a:chExt cx="11963400" cy="5900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6D21B4-9DB0-B2A8-B2F9-5EFF9CCD4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5" r="4558"/>
            <a:stretch/>
          </p:blipFill>
          <p:spPr>
            <a:xfrm>
              <a:off x="7966023" y="1828095"/>
              <a:ext cx="4149777" cy="22090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Content Placeholder 15">
              <a:extLst>
                <a:ext uri="{FF2B5EF4-FFF2-40B4-BE49-F238E27FC236}">
                  <a16:creationId xmlns:a16="http://schemas.microsoft.com/office/drawing/2014/main" id="{C7B0CFC4-D601-2205-8FB0-B4DDBC4F68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2400300"/>
              <a:ext cx="731520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spcBef>
                  <a:spcPts val="225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571500" indent="-214313" algn="l" rtl="0" eaLnBrk="1" fontAlgn="base" hangingPunct="1">
                <a:spcBef>
                  <a:spcPts val="225"/>
                </a:spcBef>
                <a:spcAft>
                  <a:spcPct val="0"/>
                </a:spcAft>
                <a:buClr>
                  <a:srgbClr val="FF0000"/>
                </a:buClr>
                <a:buFont typeface="Arial" pitchFamily="34" charset="0"/>
                <a:buChar char="•"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2pPr>
              <a:lvl3pPr marL="860425" indent="-171450" algn="l" rtl="0" eaLnBrk="1" fontAlgn="base" hangingPunct="1">
                <a:spcBef>
                  <a:spcPts val="225"/>
                </a:spcBef>
                <a:spcAft>
                  <a:spcPct val="0"/>
                </a:spcAft>
                <a:buClr>
                  <a:srgbClr val="FF0000"/>
                </a:buClr>
                <a:buSzPct val="70000"/>
                <a:buFont typeface="Arial" panose="020B0604020202020204" pitchFamily="34" charset="0"/>
                <a:buChar char="►"/>
                <a:defRPr sz="15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3pPr>
              <a:lvl4pPr marL="1143000" indent="-171450" algn="l" rtl="0" eaLnBrk="1" fontAlgn="base" hangingPunct="1">
                <a:spcBef>
                  <a:spcPts val="225"/>
                </a:spcBef>
                <a:spcAft>
                  <a:spcPct val="0"/>
                </a:spcAft>
                <a:buFont typeface="Arial" pitchFamily="34" charset="0"/>
                <a:buChar char="–"/>
                <a:defRPr sz="15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4pPr>
              <a:lvl5pPr marL="1371600" indent="-171450" algn="l" rtl="0" eaLnBrk="1" fontAlgn="base" hangingPunct="1">
                <a:spcBef>
                  <a:spcPts val="225"/>
                </a:spcBef>
                <a:spcAft>
                  <a:spcPct val="0"/>
                </a:spcAft>
                <a:buFont typeface="Arial" pitchFamily="34" charset="0"/>
                <a:buChar char="»"/>
                <a:defRPr sz="15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 b="0" dirty="0"/>
                <a:t>Develop a fast, reduced complexity hybrid model:</a:t>
              </a:r>
            </a:p>
            <a:p>
              <a:pPr marL="914400" lvl="1" indent="-342900">
                <a:buFont typeface="Wingdings" panose="05000000000000000000" pitchFamily="2" charset="2"/>
                <a:buChar char="Ø"/>
              </a:pPr>
              <a:r>
                <a:rPr lang="en-US" sz="2000" b="0" dirty="0"/>
                <a:t>hydraulic and sediment transport calculations</a:t>
              </a:r>
            </a:p>
            <a:p>
              <a:pPr marL="914400" lvl="1" indent="-342900">
                <a:buFont typeface="Wingdings" panose="05000000000000000000" pitchFamily="2" charset="2"/>
                <a:buChar char="Ø"/>
              </a:pPr>
              <a:r>
                <a:rPr lang="en-US" sz="2000" b="0" dirty="0"/>
                <a:t>Geomorphic rules for river evolution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 b="0" dirty="0"/>
                <a:t>Simplified Cross-Sections (Avatars)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 b="0" dirty="0"/>
                <a:t>Built with uncertainty in mind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 b="0" dirty="0"/>
                <a:t>Provide insight into future river response for the broader system over hundreds of years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F3EF5B-4DEE-2813-E784-EB15ECC8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6620" y="4355470"/>
              <a:ext cx="3850433" cy="23264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3419D2-7D98-88C5-021F-C9351A166891}"/>
                </a:ext>
              </a:extLst>
            </p:cNvPr>
            <p:cNvSpPr/>
            <p:nvPr/>
          </p:nvSpPr>
          <p:spPr>
            <a:xfrm>
              <a:off x="152400" y="781635"/>
              <a:ext cx="11582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FRAME</a:t>
              </a:r>
              <a:r>
                <a:rPr lang="en-US" sz="24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Arial" pitchFamily="34" charset="0"/>
                  <a:ea typeface="ＭＳ Ｐゴシック" charset="0"/>
                  <a:cs typeface="Arial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</a:rPr>
                <a:t>is being designed with river managers and planners in mind, so that its outputs will offer exploratory insights into plausible river futures and their potential impacts on key river functions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1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98C3-A32E-784E-7935-E955A0C1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u="sng" dirty="0">
                <a:latin typeface="Arial Black" panose="020B0604020202020204" pitchFamily="34" charset="0"/>
                <a:cs typeface="Arial Black" panose="020B0604020202020204" pitchFamily="34" charset="0"/>
              </a:rPr>
              <a:t>FRAME:  What is it?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760C-0ECC-41BC-B944-B73EAC475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83"/>
            <a:ext cx="10515600" cy="52742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Conventional 1-D hydraulic and sediment transport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Broad-scale network of representative cross sections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 two-layer scheme for bed material mixing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Hiding-exposure factor for sediment transport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80FD1-84AE-0357-E201-44759FC7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079" y="3306948"/>
            <a:ext cx="5547841" cy="3042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4140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1524</Words>
  <Application>Microsoft Office PowerPoint</Application>
  <PresentationFormat>Widescreen</PresentationFormat>
  <Paragraphs>203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ＭＳ Ｐゴシック</vt:lpstr>
      <vt:lpstr>Aptos</vt:lpstr>
      <vt:lpstr>Arial</vt:lpstr>
      <vt:lpstr>Arial Black</vt:lpstr>
      <vt:lpstr>Calibri</vt:lpstr>
      <vt:lpstr>Calibri Light</vt:lpstr>
      <vt:lpstr>Corbel</vt:lpstr>
      <vt:lpstr>Segoe UI Light</vt:lpstr>
      <vt:lpstr>Wingdings</vt:lpstr>
      <vt:lpstr>Office Theme</vt:lpstr>
      <vt:lpstr>1_Office Theme</vt:lpstr>
      <vt:lpstr>1_Custom Design</vt:lpstr>
      <vt:lpstr>5_Custom Design</vt:lpstr>
      <vt:lpstr>Custom Design</vt:lpstr>
      <vt:lpstr>6_Custom Design</vt:lpstr>
      <vt:lpstr>7_Custom Design</vt:lpstr>
      <vt:lpstr>2_Custom Design</vt:lpstr>
      <vt:lpstr>4_Custom Design</vt:lpstr>
      <vt:lpstr>3_Custom Design</vt:lpstr>
      <vt:lpstr>2_Office Theme</vt:lpstr>
      <vt:lpstr>PowerPoint Presentation</vt:lpstr>
      <vt:lpstr>FRAME Development Team Members</vt:lpstr>
      <vt:lpstr>Why FRAME?  Example: MS River Cut-offs</vt:lpstr>
      <vt:lpstr>PowerPoint Presentation</vt:lpstr>
      <vt:lpstr>PowerPoint Presentation</vt:lpstr>
      <vt:lpstr>PowerPoint Presentation</vt:lpstr>
      <vt:lpstr>FRAME:  Vision</vt:lpstr>
      <vt:lpstr>FRAME Philosophy/Concepts</vt:lpstr>
      <vt:lpstr>FRAME:  What is it?</vt:lpstr>
      <vt:lpstr>PowerPoint Presentation</vt:lpstr>
      <vt:lpstr>PowerPoint Presentation</vt:lpstr>
      <vt:lpstr>PowerPoint Presentation</vt:lpstr>
      <vt:lpstr>PowerPoint Presentation</vt:lpstr>
      <vt:lpstr>DIVIDER TITLE IN ARIAL BLACK</vt:lpstr>
      <vt:lpstr>PowerPoint Presentation</vt:lpstr>
      <vt:lpstr>PowerPoint Presentation</vt:lpstr>
      <vt:lpstr>PowerPoint Presentation</vt:lpstr>
      <vt:lpstr>PowerPoint Presentation</vt:lpstr>
      <vt:lpstr>DIVIDER TITLE IN ARIAL BLACK</vt:lpstr>
      <vt:lpstr>DIVIDER TITLE IN ARIAL BLACK</vt:lpstr>
      <vt:lpstr>DIVIDER TITLE IN ARIAL BLACK</vt:lpstr>
      <vt:lpstr>FRAME:  MS River Test Application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Little</cp:lastModifiedBy>
  <cp:revision>55</cp:revision>
  <dcterms:created xsi:type="dcterms:W3CDTF">2022-08-11T13:24:43Z</dcterms:created>
  <dcterms:modified xsi:type="dcterms:W3CDTF">2024-08-28T12:48:16Z</dcterms:modified>
</cp:coreProperties>
</file>