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35"/>
  </p:notesMasterIdLst>
  <p:handoutMasterIdLst>
    <p:handoutMasterId r:id="rId36"/>
  </p:handoutMasterIdLst>
  <p:sldIdLst>
    <p:sldId id="297" r:id="rId5"/>
    <p:sldId id="299" r:id="rId6"/>
    <p:sldId id="279" r:id="rId7"/>
    <p:sldId id="300" r:id="rId8"/>
    <p:sldId id="310" r:id="rId9"/>
    <p:sldId id="311" r:id="rId10"/>
    <p:sldId id="313" r:id="rId11"/>
    <p:sldId id="314" r:id="rId12"/>
    <p:sldId id="312" r:id="rId13"/>
    <p:sldId id="315" r:id="rId14"/>
    <p:sldId id="316" r:id="rId15"/>
    <p:sldId id="275" r:id="rId16"/>
    <p:sldId id="302" r:id="rId17"/>
    <p:sldId id="267" r:id="rId18"/>
    <p:sldId id="273" r:id="rId19"/>
    <p:sldId id="301" r:id="rId20"/>
    <p:sldId id="305" r:id="rId21"/>
    <p:sldId id="304" r:id="rId22"/>
    <p:sldId id="309" r:id="rId23"/>
    <p:sldId id="308" r:id="rId24"/>
    <p:sldId id="307" r:id="rId25"/>
    <p:sldId id="303" r:id="rId26"/>
    <p:sldId id="306" r:id="rId27"/>
    <p:sldId id="317" r:id="rId28"/>
    <p:sldId id="321" r:id="rId29"/>
    <p:sldId id="318" r:id="rId30"/>
    <p:sldId id="320" r:id="rId31"/>
    <p:sldId id="319" r:id="rId32"/>
    <p:sldId id="322" r:id="rId33"/>
    <p:sldId id="323" r:id="rId3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66"/>
    <a:srgbClr val="9999FF"/>
    <a:srgbClr val="FFCCFF"/>
    <a:srgbClr val="55FF7F"/>
    <a:srgbClr val="7273F7"/>
    <a:srgbClr val="E6E6E6"/>
    <a:srgbClr val="004E00"/>
    <a:srgbClr val="909090"/>
    <a:srgbClr val="010A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6" autoAdjust="0"/>
    <p:restoredTop sz="75441" autoAdjust="0"/>
  </p:normalViewPr>
  <p:slideViewPr>
    <p:cSldViewPr>
      <p:cViewPr varScale="1">
        <p:scale>
          <a:sx n="86" d="100"/>
          <a:sy n="86" d="100"/>
        </p:scale>
        <p:origin x="16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72" y="390"/>
      </p:cViewPr>
      <p:guideLst>
        <p:guide orient="horz" pos="3024"/>
        <p:guide pos="230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28625"/>
          </a:xfrm>
          <a:prstGeom prst="rect">
            <a:avLst/>
          </a:prstGeom>
          <a:noFill/>
          <a:ln w="9525">
            <a:noFill/>
            <a:miter lim="800000"/>
            <a:headEnd/>
            <a:tailEnd/>
          </a:ln>
          <a:effectLst/>
        </p:spPr>
        <p:txBody>
          <a:bodyPr vert="horz" wrap="square" lIns="20077" tIns="0" rIns="20077" bIns="0" numCol="1" anchor="t" anchorCtr="0" compatLnSpc="1">
            <a:prstTxWarp prst="textNoShape">
              <a:avLst/>
            </a:prstTxWarp>
          </a:bodyPr>
          <a:lstStyle>
            <a:lvl1pPr defTabSz="966594">
              <a:defRPr sz="1000" i="1"/>
            </a:lvl1pPr>
          </a:lstStyle>
          <a:p>
            <a:pPr>
              <a:defRPr/>
            </a:pPr>
            <a:endParaRPr lang="en-US"/>
          </a:p>
        </p:txBody>
      </p:sp>
      <p:sp>
        <p:nvSpPr>
          <p:cNvPr id="3075" name="Rectangle 3"/>
          <p:cNvSpPr>
            <a:spLocks noGrp="1" noChangeArrowheads="1"/>
          </p:cNvSpPr>
          <p:nvPr>
            <p:ph type="dt" sz="quarter" idx="1"/>
          </p:nvPr>
        </p:nvSpPr>
        <p:spPr bwMode="auto">
          <a:xfrm>
            <a:off x="4144963" y="0"/>
            <a:ext cx="3170237" cy="428625"/>
          </a:xfrm>
          <a:prstGeom prst="rect">
            <a:avLst/>
          </a:prstGeom>
          <a:noFill/>
          <a:ln w="9525">
            <a:noFill/>
            <a:miter lim="800000"/>
            <a:headEnd/>
            <a:tailEnd/>
          </a:ln>
          <a:effectLst/>
        </p:spPr>
        <p:txBody>
          <a:bodyPr vert="horz" wrap="square" lIns="20077" tIns="0" rIns="20077" bIns="0" numCol="1" anchor="t" anchorCtr="0" compatLnSpc="1">
            <a:prstTxWarp prst="textNoShape">
              <a:avLst/>
            </a:prstTxWarp>
          </a:bodyPr>
          <a:lstStyle>
            <a:lvl1pPr algn="r" defTabSz="966594">
              <a:defRPr sz="1000" i="1"/>
            </a:lvl1pPr>
          </a:lstStyle>
          <a:p>
            <a:pPr>
              <a:defRPr/>
            </a:pPr>
            <a:endParaRPr lang="en-US"/>
          </a:p>
        </p:txBody>
      </p:sp>
      <p:sp>
        <p:nvSpPr>
          <p:cNvPr id="3076" name="Rectangle 4"/>
          <p:cNvSpPr>
            <a:spLocks noGrp="1" noChangeArrowheads="1"/>
          </p:cNvSpPr>
          <p:nvPr>
            <p:ph type="ftr" sz="quarter" idx="2"/>
          </p:nvPr>
        </p:nvSpPr>
        <p:spPr bwMode="auto">
          <a:xfrm>
            <a:off x="-1588" y="9067800"/>
            <a:ext cx="3170238" cy="533400"/>
          </a:xfrm>
          <a:prstGeom prst="rect">
            <a:avLst/>
          </a:prstGeom>
          <a:noFill/>
          <a:ln w="9525">
            <a:noFill/>
            <a:miter lim="800000"/>
            <a:headEnd/>
            <a:tailEnd/>
          </a:ln>
          <a:effectLst/>
        </p:spPr>
        <p:txBody>
          <a:bodyPr vert="horz" wrap="square" lIns="20077" tIns="0" rIns="20077" bIns="0" numCol="1" anchor="b" anchorCtr="0" compatLnSpc="1">
            <a:prstTxWarp prst="textNoShape">
              <a:avLst/>
            </a:prstTxWarp>
          </a:bodyPr>
          <a:lstStyle>
            <a:lvl1pPr defTabSz="966594">
              <a:defRPr sz="1000" i="1"/>
            </a:lvl1pPr>
          </a:lstStyle>
          <a:p>
            <a:pPr>
              <a:defRPr/>
            </a:pPr>
            <a:endParaRPr lang="en-US"/>
          </a:p>
        </p:txBody>
      </p:sp>
      <p:sp>
        <p:nvSpPr>
          <p:cNvPr id="3077" name="Rectangle 5"/>
          <p:cNvSpPr>
            <a:spLocks noGrp="1" noChangeArrowheads="1"/>
          </p:cNvSpPr>
          <p:nvPr>
            <p:ph type="sldNum" sz="quarter" idx="3"/>
          </p:nvPr>
        </p:nvSpPr>
        <p:spPr bwMode="auto">
          <a:xfrm>
            <a:off x="4144963" y="9067800"/>
            <a:ext cx="3170237" cy="533400"/>
          </a:xfrm>
          <a:prstGeom prst="rect">
            <a:avLst/>
          </a:prstGeom>
          <a:noFill/>
          <a:ln w="9525">
            <a:noFill/>
            <a:miter lim="800000"/>
            <a:headEnd/>
            <a:tailEnd/>
          </a:ln>
          <a:effectLst/>
        </p:spPr>
        <p:txBody>
          <a:bodyPr vert="horz" wrap="square" lIns="20077" tIns="0" rIns="20077" bIns="0" numCol="1" anchor="b" anchorCtr="0" compatLnSpc="1">
            <a:prstTxWarp prst="textNoShape">
              <a:avLst/>
            </a:prstTxWarp>
          </a:bodyPr>
          <a:lstStyle>
            <a:lvl1pPr algn="r" defTabSz="966594">
              <a:defRPr sz="1000" i="1"/>
            </a:lvl1pPr>
          </a:lstStyle>
          <a:p>
            <a:pPr>
              <a:defRPr/>
            </a:pPr>
            <a:fld id="{73EC08B2-7AE5-4CE8-9F67-114B66C2509B}" type="slidenum">
              <a:rPr lang="en-US"/>
              <a:pPr>
                <a:defRPr/>
              </a:pPr>
              <a:t>‹#›</a:t>
            </a:fld>
            <a:endParaRPr lang="en-US"/>
          </a:p>
        </p:txBody>
      </p:sp>
    </p:spTree>
    <p:extLst>
      <p:ext uri="{BB962C8B-B14F-4D97-AF65-F5344CB8AC3E}">
        <p14:creationId xmlns:p14="http://schemas.microsoft.com/office/powerpoint/2010/main" val="158816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28625"/>
          </a:xfrm>
          <a:prstGeom prst="rect">
            <a:avLst/>
          </a:prstGeom>
          <a:noFill/>
          <a:ln w="9525">
            <a:noFill/>
            <a:miter lim="800000"/>
            <a:headEnd/>
            <a:tailEnd/>
          </a:ln>
          <a:effectLst/>
        </p:spPr>
        <p:txBody>
          <a:bodyPr vert="horz" wrap="square" lIns="20077" tIns="0" rIns="20077" bIns="0" numCol="1" anchor="t" anchorCtr="0" compatLnSpc="1">
            <a:prstTxWarp prst="textNoShape">
              <a:avLst/>
            </a:prstTxWarp>
          </a:bodyPr>
          <a:lstStyle>
            <a:lvl1pPr defTabSz="966594">
              <a:defRPr sz="1000" i="1"/>
            </a:lvl1pPr>
          </a:lstStyle>
          <a:p>
            <a:pPr>
              <a:defRPr/>
            </a:pPr>
            <a:endParaRPr lang="en-US"/>
          </a:p>
        </p:txBody>
      </p:sp>
      <p:sp>
        <p:nvSpPr>
          <p:cNvPr id="2051" name="Rectangle 3"/>
          <p:cNvSpPr>
            <a:spLocks noGrp="1" noChangeArrowheads="1"/>
          </p:cNvSpPr>
          <p:nvPr>
            <p:ph type="dt" idx="1"/>
          </p:nvPr>
        </p:nvSpPr>
        <p:spPr bwMode="auto">
          <a:xfrm>
            <a:off x="4144963" y="0"/>
            <a:ext cx="3170237" cy="428625"/>
          </a:xfrm>
          <a:prstGeom prst="rect">
            <a:avLst/>
          </a:prstGeom>
          <a:noFill/>
          <a:ln w="9525">
            <a:noFill/>
            <a:miter lim="800000"/>
            <a:headEnd/>
            <a:tailEnd/>
          </a:ln>
          <a:effectLst/>
        </p:spPr>
        <p:txBody>
          <a:bodyPr vert="horz" wrap="square" lIns="20077" tIns="0" rIns="20077" bIns="0" numCol="1" anchor="t" anchorCtr="0" compatLnSpc="1">
            <a:prstTxWarp prst="textNoShape">
              <a:avLst/>
            </a:prstTxWarp>
          </a:bodyPr>
          <a:lstStyle>
            <a:lvl1pPr algn="r" defTabSz="966594">
              <a:defRPr sz="1000" i="1"/>
            </a:lvl1pPr>
          </a:lstStyle>
          <a:p>
            <a:pPr>
              <a:defRPr/>
            </a:pPr>
            <a:endParaRPr lang="en-US"/>
          </a:p>
        </p:txBody>
      </p:sp>
      <p:sp>
        <p:nvSpPr>
          <p:cNvPr id="2052" name="Rectangle 4"/>
          <p:cNvSpPr>
            <a:spLocks noGrp="1" noChangeArrowheads="1"/>
          </p:cNvSpPr>
          <p:nvPr>
            <p:ph type="ftr" sz="quarter" idx="4"/>
          </p:nvPr>
        </p:nvSpPr>
        <p:spPr bwMode="auto">
          <a:xfrm>
            <a:off x="-1588" y="9067800"/>
            <a:ext cx="3170238" cy="533400"/>
          </a:xfrm>
          <a:prstGeom prst="rect">
            <a:avLst/>
          </a:prstGeom>
          <a:noFill/>
          <a:ln w="9525">
            <a:noFill/>
            <a:miter lim="800000"/>
            <a:headEnd/>
            <a:tailEnd/>
          </a:ln>
          <a:effectLst/>
        </p:spPr>
        <p:txBody>
          <a:bodyPr vert="horz" wrap="square" lIns="20077" tIns="0" rIns="20077" bIns="0" numCol="1" anchor="b" anchorCtr="0" compatLnSpc="1">
            <a:prstTxWarp prst="textNoShape">
              <a:avLst/>
            </a:prstTxWarp>
          </a:bodyPr>
          <a:lstStyle>
            <a:lvl1pPr defTabSz="966594">
              <a:defRPr sz="1000" i="1"/>
            </a:lvl1pPr>
          </a:lstStyle>
          <a:p>
            <a:pPr>
              <a:defRPr/>
            </a:pPr>
            <a:endParaRPr lang="en-US"/>
          </a:p>
        </p:txBody>
      </p:sp>
      <p:sp>
        <p:nvSpPr>
          <p:cNvPr id="2053" name="Rectangle 5"/>
          <p:cNvSpPr>
            <a:spLocks noGrp="1" noChangeArrowheads="1"/>
          </p:cNvSpPr>
          <p:nvPr>
            <p:ph type="sldNum" sz="quarter" idx="5"/>
          </p:nvPr>
        </p:nvSpPr>
        <p:spPr bwMode="auto">
          <a:xfrm>
            <a:off x="4144963" y="9067800"/>
            <a:ext cx="3170237" cy="533400"/>
          </a:xfrm>
          <a:prstGeom prst="rect">
            <a:avLst/>
          </a:prstGeom>
          <a:noFill/>
          <a:ln w="9525">
            <a:noFill/>
            <a:miter lim="800000"/>
            <a:headEnd/>
            <a:tailEnd/>
          </a:ln>
          <a:effectLst/>
        </p:spPr>
        <p:txBody>
          <a:bodyPr vert="horz" wrap="square" lIns="20077" tIns="0" rIns="20077" bIns="0" numCol="1" anchor="b" anchorCtr="0" compatLnSpc="1">
            <a:prstTxWarp prst="textNoShape">
              <a:avLst/>
            </a:prstTxWarp>
          </a:bodyPr>
          <a:lstStyle>
            <a:lvl1pPr algn="r" defTabSz="966594">
              <a:defRPr sz="1000" i="1"/>
            </a:lvl1pPr>
          </a:lstStyle>
          <a:p>
            <a:pPr>
              <a:defRPr/>
            </a:pPr>
            <a:fld id="{757AE211-35D6-426E-9C7C-29ACF7E589D2}" type="slidenum">
              <a:rPr lang="en-US"/>
              <a:pPr>
                <a:defRPr/>
              </a:pPr>
              <a:t>‹#›</a:t>
            </a:fld>
            <a:endParaRPr lang="en-US"/>
          </a:p>
        </p:txBody>
      </p:sp>
      <p:sp>
        <p:nvSpPr>
          <p:cNvPr id="2054" name="Rectangle 6"/>
          <p:cNvSpPr>
            <a:spLocks noGrp="1" noChangeArrowheads="1"/>
          </p:cNvSpPr>
          <p:nvPr>
            <p:ph type="body" sz="quarter" idx="3"/>
          </p:nvPr>
        </p:nvSpPr>
        <p:spPr bwMode="auto">
          <a:xfrm>
            <a:off x="976313" y="4587875"/>
            <a:ext cx="5362575" cy="4267200"/>
          </a:xfrm>
          <a:prstGeom prst="rect">
            <a:avLst/>
          </a:prstGeom>
          <a:noFill/>
          <a:ln w="9525">
            <a:noFill/>
            <a:miter lim="800000"/>
            <a:headEnd/>
            <a:tailEnd/>
          </a:ln>
          <a:effectLst/>
        </p:spPr>
        <p:txBody>
          <a:bodyPr vert="horz" wrap="square" lIns="97043" tIns="48521" rIns="97043" bIns="485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5" name="Rectangle 7"/>
          <p:cNvSpPr>
            <a:spLocks noGrp="1" noRot="1" noChangeAspect="1" noChangeArrowheads="1" noTextEdit="1"/>
          </p:cNvSpPr>
          <p:nvPr>
            <p:ph type="sldImg" idx="2"/>
          </p:nvPr>
        </p:nvSpPr>
        <p:spPr bwMode="auto">
          <a:xfrm>
            <a:off x="1268413" y="754063"/>
            <a:ext cx="4783137" cy="35861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93207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Before I begin with my presentation on the development of an SMS 2D model of the Lower Wolf River, I want to do a quick recap from a morning session you may or may not have seen.</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a:t>
            </a:fld>
            <a:endParaRPr lang="en-US"/>
          </a:p>
        </p:txBody>
      </p:sp>
    </p:spTree>
    <p:extLst>
      <p:ext uri="{BB962C8B-B14F-4D97-AF65-F5344CB8AC3E}">
        <p14:creationId xmlns:p14="http://schemas.microsoft.com/office/powerpoint/2010/main" val="164742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began to scroll through, I noticed missing structures – including the overflow bridge I would be analyzing. And pulling the old bridge plans for the structures within our area of interest, I found some discrepancies between the existing bridges (span arrangements, pier sizes, skews, bridge decks/grades, etc.) and what was provided in the model.</a:t>
            </a:r>
          </a:p>
          <a:p>
            <a:endParaRPr lang="en-US" dirty="0"/>
          </a:p>
          <a:p>
            <a:r>
              <a:rPr lang="en-US" dirty="0"/>
              <a:t>I decided that with the amount of changes that would be needed, I would begin developing my own model – using what I could from the Corps model but making it “my own.”</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10</a:t>
            </a:fld>
            <a:endParaRPr lang="en-US"/>
          </a:p>
        </p:txBody>
      </p:sp>
    </p:spTree>
    <p:extLst>
      <p:ext uri="{BB962C8B-B14F-4D97-AF65-F5344CB8AC3E}">
        <p14:creationId xmlns:p14="http://schemas.microsoft.com/office/powerpoint/2010/main" val="4065247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resulted was a model which implemented the same river reach and basic cross sections, but cut from a terrain developed from the most recent LiDAR and survey data surrounding the Thomas Street overflow bridge, and the bridge data was input based on the bridge plans we have available in-office. This 1D model covered a little more than 4 miles from the confluence with the Mississippi River and used a multiple opening analysis to analyze the overflow bridge along Thomas Street.</a:t>
            </a:r>
          </a:p>
          <a:p>
            <a:endParaRPr lang="en-US" dirty="0"/>
          </a:p>
          <a:p>
            <a:r>
              <a:rPr lang="en-US" dirty="0"/>
              <a:t>When the analysis was complete and the hydraulic layout was provided for final design, it opened up time to allow for the development of a 2D model. </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11</a:t>
            </a:fld>
            <a:endParaRPr lang="en-US"/>
          </a:p>
        </p:txBody>
      </p:sp>
    </p:spTree>
    <p:extLst>
      <p:ext uri="{BB962C8B-B14F-4D97-AF65-F5344CB8AC3E}">
        <p14:creationId xmlns:p14="http://schemas.microsoft.com/office/powerpoint/2010/main" val="300206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Sticking to the same 4-ish mile corridor and using the terrain developed for the 1D model, a mesh was generated in SMS 2D.</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12</a:t>
            </a:fld>
            <a:endParaRPr lang="en-US"/>
          </a:p>
        </p:txBody>
      </p:sp>
    </p:spTree>
    <p:extLst>
      <p:ext uri="{BB962C8B-B14F-4D97-AF65-F5344CB8AC3E}">
        <p14:creationId xmlns:p14="http://schemas.microsoft.com/office/powerpoint/2010/main" val="2476041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mesh was generated, I used the newer 3D Structure option to add the two Thomas Street bridges and the downstream railroad bridge, shown here in red.</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13</a:t>
            </a:fld>
            <a:endParaRPr lang="en-US"/>
          </a:p>
        </p:txBody>
      </p:sp>
    </p:spTree>
    <p:extLst>
      <p:ext uri="{BB962C8B-B14F-4D97-AF65-F5344CB8AC3E}">
        <p14:creationId xmlns:p14="http://schemas.microsoft.com/office/powerpoint/2010/main" val="29548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quick view back to one of the slides presented this morning on the history of the Wolf River migration, we saw a schematic of how the flow paths have changed since the late 1930s, beginning with the darker purple in 1938 to the 1962 channelization and realignment shown in light green, and then the continuous migration of the river through the 80s, 90s, and as recent as 2023 (shown in teal.)</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14</a:t>
            </a:fld>
            <a:endParaRPr lang="en-US"/>
          </a:p>
        </p:txBody>
      </p:sp>
    </p:spTree>
    <p:extLst>
      <p:ext uri="{BB962C8B-B14F-4D97-AF65-F5344CB8AC3E}">
        <p14:creationId xmlns:p14="http://schemas.microsoft.com/office/powerpoint/2010/main" val="310143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a “plain </a:t>
            </a:r>
            <a:r>
              <a:rPr lang="en-US" dirty="0" err="1"/>
              <a:t>ol</a:t>
            </a:r>
            <a:r>
              <a:rPr lang="en-US" dirty="0"/>
              <a:t>’” aerial view can show evidence of the Wolf’s history….</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15</a:t>
            </a:fld>
            <a:endParaRPr lang="en-US"/>
          </a:p>
        </p:txBody>
      </p:sp>
    </p:spTree>
    <p:extLst>
      <p:ext uri="{BB962C8B-B14F-4D97-AF65-F5344CB8AC3E}">
        <p14:creationId xmlns:p14="http://schemas.microsoft.com/office/powerpoint/2010/main" val="4033308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2D Mesh and contours really show remnants of the scarring and how it’s still present and still very much a part of the lower Wolf River corridor today.</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16</a:t>
            </a:fld>
            <a:endParaRPr lang="en-US"/>
          </a:p>
        </p:txBody>
      </p:sp>
    </p:spTree>
    <p:extLst>
      <p:ext uri="{BB962C8B-B14F-4D97-AF65-F5344CB8AC3E}">
        <p14:creationId xmlns:p14="http://schemas.microsoft.com/office/powerpoint/2010/main" val="3153879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FEMA Flood Insurance Study (keep in mind this was revised in 2013 - over a decade ago) contains the Wolf River through all of Shelby County - from the confluence with the Mississippi, extending to (and continuing through) the Fayette County line, accounting for roughly the lower 34 channel miles of the Wolf River. The backwater impacts from the Mississippi River, here in the greater Memphis area are not insignificant, with the 100YR backwater dominating the Mouth of the Wolf River for more than 8.5 miles (and nearly 6 miles of backwater impacts for a 10YR event on the Mississippi.)</a:t>
            </a:r>
          </a:p>
          <a:p>
            <a:endParaRPr lang="en-US" dirty="0"/>
          </a:p>
          <a:p>
            <a:r>
              <a:rPr lang="en-US" dirty="0"/>
              <a:t>Because the graphics probably aren’t clear from where you’re sitting, this profile which contains the 1</a:t>
            </a:r>
            <a:r>
              <a:rPr lang="en-US" baseline="30000" dirty="0"/>
              <a:t>st</a:t>
            </a:r>
            <a:r>
              <a:rPr lang="en-US" dirty="0"/>
              <a:t> 11 miles of the Wolf River study, shows the Thomas Street crossing marked in red at channel mile 1.72. (And one more reference point - just below the upstream limit of my current 2D model is the North Watkins Street crossing, which I’ve marked here in blue at channel mile 3.49.)</a:t>
            </a:r>
          </a:p>
          <a:p>
            <a:endParaRPr lang="en-US" dirty="0"/>
          </a:p>
          <a:p>
            <a:r>
              <a:rPr lang="en-US" strike="sngStrike" baseline="0" dirty="0"/>
              <a:t>I just wanted to point out the scale of our current area of focus here, with respect to the entire Shelby County Wolf River Corridor – and not pictured are an additional two other pages of the Flood Profiles. So, this is just a small snippet that we’re looking into at this point, but it seems to be the area that is undergoing the most visible change.</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17</a:t>
            </a:fld>
            <a:endParaRPr lang="en-US"/>
          </a:p>
        </p:txBody>
      </p:sp>
    </p:spTree>
    <p:extLst>
      <p:ext uri="{BB962C8B-B14F-4D97-AF65-F5344CB8AC3E}">
        <p14:creationId xmlns:p14="http://schemas.microsoft.com/office/powerpoint/2010/main" val="2823320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quick look at a snippet from the old school Flood Insurance Rate Map circa 2007, we see the floodway and floodplain designated in the area near the railroad and the upstream Thomas Street Bridges. The elevations noted throughout the FIRM are listed at 233’….the 100YR backwater elevation from the Mississippi River which we saw on the profile.</a:t>
            </a:r>
          </a:p>
          <a:p>
            <a:endParaRPr lang="en-US" dirty="0"/>
          </a:p>
          <a:p>
            <a:r>
              <a:rPr lang="en-US" dirty="0"/>
              <a:t>What I really want to look at, though, is a notable difference between what you see here on this 2007 map and what we see as we look at a more recent aerial view with the National Flood Hazard Layer overlay from FEMA’s site.</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18</a:t>
            </a:fld>
            <a:endParaRPr lang="en-US"/>
          </a:p>
        </p:txBody>
      </p:sp>
    </p:spTree>
    <p:extLst>
      <p:ext uri="{BB962C8B-B14F-4D97-AF65-F5344CB8AC3E}">
        <p14:creationId xmlns:p14="http://schemas.microsoft.com/office/powerpoint/2010/main" val="347557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 roughly – our 2D model limits, but if we zoom more closely to the area near Thomas Street….</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19</a:t>
            </a:fld>
            <a:endParaRPr lang="en-US"/>
          </a:p>
        </p:txBody>
      </p:sp>
    </p:spTree>
    <p:extLst>
      <p:ext uri="{BB962C8B-B14F-4D97-AF65-F5344CB8AC3E}">
        <p14:creationId xmlns:p14="http://schemas.microsoft.com/office/powerpoint/2010/main" val="217429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you missed it, this morning a couple of my colleagues presented about the Wolf River in Memphis, TN – how it has changed throughout the 1900s and into the 2000s, showing evidence of its continued migration over the years. </a:t>
            </a:r>
          </a:p>
          <a:p>
            <a:endParaRPr lang="en-US" dirty="0"/>
          </a:p>
          <a:p>
            <a:r>
              <a:rPr lang="en-US" dirty="0"/>
              <a:t>When a project came up for an overflow bridge replacement on Thomas Street – in the Lower Wolf Corridor - Wesley saw the opportunity for our office to develop a 2D model to accompany his upcoming NHEC presentation and for analyzing this portion of the Wolf River. </a:t>
            </a:r>
          </a:p>
        </p:txBody>
      </p:sp>
      <p:sp>
        <p:nvSpPr>
          <p:cNvPr id="4" name="Slide Number Placeholder 3"/>
          <p:cNvSpPr>
            <a:spLocks noGrp="1"/>
          </p:cNvSpPr>
          <p:nvPr>
            <p:ph type="sldNum" sz="quarter" idx="5"/>
          </p:nvPr>
        </p:nvSpPr>
        <p:spPr/>
        <p:txBody>
          <a:bodyPr/>
          <a:lstStyle/>
          <a:p>
            <a:pPr marL="0" marR="0" lvl="0" indent="0" algn="r" defTabSz="966594" rtl="0" eaLnBrk="0" fontAlgn="base" latinLnBrk="0" hangingPunct="0">
              <a:lnSpc>
                <a:spcPct val="100000"/>
              </a:lnSpc>
              <a:spcBef>
                <a:spcPct val="0"/>
              </a:spcBef>
              <a:spcAft>
                <a:spcPct val="0"/>
              </a:spcAft>
              <a:buClrTx/>
              <a:buSzTx/>
              <a:buFontTx/>
              <a:buNone/>
              <a:tabLst/>
              <a:defRPr/>
            </a:pPr>
            <a:fld id="{757AE211-35D6-426E-9C7C-29ACF7E589D2}"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594" rtl="0" eaLnBrk="0" fontAlgn="base" latinLnBrk="0" hangingPunct="0">
                <a:lnSpc>
                  <a:spcPct val="100000"/>
                </a:lnSpc>
                <a:spcBef>
                  <a:spcPct val="0"/>
                </a:spcBef>
                <a:spcAft>
                  <a:spcPct val="0"/>
                </a:spcAft>
                <a:buClrTx/>
                <a:buSzTx/>
                <a:buFontTx/>
                <a:buNone/>
                <a:tabLst/>
                <a:defRPr/>
              </a:pPr>
              <a:t>2</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8106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plainly see that the Wolf River has meandered its way out of its own designated floodway. Just more evidence to support the earlier presentation of the Wolf’s constant and ongoing evolution.</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20</a:t>
            </a:fld>
            <a:endParaRPr lang="en-US"/>
          </a:p>
        </p:txBody>
      </p:sp>
    </p:spTree>
    <p:extLst>
      <p:ext uri="{BB962C8B-B14F-4D97-AF65-F5344CB8AC3E}">
        <p14:creationId xmlns:p14="http://schemas.microsoft.com/office/powerpoint/2010/main" val="4009241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back to the model, with a map layer in SMS to show the FEMA boundaries of the floodway and floodplain, inputting the boundary conditions we have provided in the FEMA study – flows at the upstream Wolf River, this tributary stream from Cypress Creek (as some maps label it) and the known tailwater from the Mississippi, we come up with a Simulation that looks something like this….</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21</a:t>
            </a:fld>
            <a:endParaRPr lang="en-US"/>
          </a:p>
        </p:txBody>
      </p:sp>
    </p:spTree>
    <p:extLst>
      <p:ext uri="{BB962C8B-B14F-4D97-AF65-F5344CB8AC3E}">
        <p14:creationId xmlns:p14="http://schemas.microsoft.com/office/powerpoint/2010/main" val="912874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model, from the first time step and throughout the duration of the simulation. It’s evident, as the FIS flood profile had shown, that the entire model is completely inundated by the impacts of the Mississippi as it reaches a 100-year flood stage. </a:t>
            </a:r>
          </a:p>
          <a:p>
            <a:endParaRPr lang="en-US" dirty="0"/>
          </a:p>
          <a:p>
            <a:r>
              <a:rPr lang="en-US" dirty="0"/>
              <a:t>In order to see what impact the Wolf River itself could have in this corridor, we had to remove such drastic tailwater effects.</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22</a:t>
            </a:fld>
            <a:endParaRPr lang="en-US"/>
          </a:p>
        </p:txBody>
      </p:sp>
    </p:spTree>
    <p:extLst>
      <p:ext uri="{BB962C8B-B14F-4D97-AF65-F5344CB8AC3E}">
        <p14:creationId xmlns:p14="http://schemas.microsoft.com/office/powerpoint/2010/main" val="2339940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Floodway Data Table, we’re provided with the 100YR Base Flood Elevation without consideration of the backwater effect from the Mississippi River. Taking the value at the downstream-most cross section – XS A - and using that for our new Exit H boundary condition, we can produce a model in which flow from the Wolf River is able to travel downstream toward the confluence with the Mississippi. Now the Mississippi still has a heavy impact on the area, but it no longer COMPLETELY dominates the model flow conditions.</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23</a:t>
            </a:fld>
            <a:endParaRPr lang="en-US"/>
          </a:p>
        </p:txBody>
      </p:sp>
    </p:spTree>
    <p:extLst>
      <p:ext uri="{BB962C8B-B14F-4D97-AF65-F5344CB8AC3E}">
        <p14:creationId xmlns:p14="http://schemas.microsoft.com/office/powerpoint/2010/main" val="3875553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sample of the results from the model – a couple of hours into the simulation, as the flow begins making its way through the overflow structure - with the set base flood elevation. </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24</a:t>
            </a:fld>
            <a:endParaRPr lang="en-US"/>
          </a:p>
        </p:txBody>
      </p:sp>
    </p:spTree>
    <p:extLst>
      <p:ext uri="{BB962C8B-B14F-4D97-AF65-F5344CB8AC3E}">
        <p14:creationId xmlns:p14="http://schemas.microsoft.com/office/powerpoint/2010/main" val="459866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clip of that in motion as it passes under the overflow bridge and must make the series of turns to make its way to the railroad bridge in order to reach the Mississippi, and as the flood waters continue to fill that low-lying floodplain….</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25</a:t>
            </a:fld>
            <a:endParaRPr lang="en-US"/>
          </a:p>
        </p:txBody>
      </p:sp>
    </p:spTree>
    <p:extLst>
      <p:ext uri="{BB962C8B-B14F-4D97-AF65-F5344CB8AC3E}">
        <p14:creationId xmlns:p14="http://schemas.microsoft.com/office/powerpoint/2010/main" val="2130181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just one more static image, showing some of those velocity vectors and subtle changes in velocity through the corridor as the flow reaches its peak flow elevation, toward the end of the simulation duration.</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26</a:t>
            </a:fld>
            <a:endParaRPr lang="en-US"/>
          </a:p>
        </p:txBody>
      </p:sp>
    </p:spTree>
    <p:extLst>
      <p:ext uri="{BB962C8B-B14F-4D97-AF65-F5344CB8AC3E}">
        <p14:creationId xmlns:p14="http://schemas.microsoft.com/office/powerpoint/2010/main" val="1000994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quick look back at the original HEC-RAS 1D model, we were able to see very comparable results for water surface elevations and velocities near at the bridge location. It was good to see the similarities in the output between the two modeling methods. And moving forward, it will be good to see how modifications in various input parameters produce updated results using both modeling systems.</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27</a:t>
            </a:fld>
            <a:endParaRPr lang="en-US"/>
          </a:p>
        </p:txBody>
      </p:sp>
    </p:spTree>
    <p:extLst>
      <p:ext uri="{BB962C8B-B14F-4D97-AF65-F5344CB8AC3E}">
        <p14:creationId xmlns:p14="http://schemas.microsoft.com/office/powerpoint/2010/main" val="3891497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finally, just to track the possible flow paths when there are no controlling tailwater impacts downstream, tailwater conditions were removed, and the flow is tracked strictly from the upstream reach of the Wolf. That’s what these last few slides will show.</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28</a:t>
            </a:fld>
            <a:endParaRPr lang="en-US"/>
          </a:p>
        </p:txBody>
      </p:sp>
    </p:spTree>
    <p:extLst>
      <p:ext uri="{BB962C8B-B14F-4D97-AF65-F5344CB8AC3E}">
        <p14:creationId xmlns:p14="http://schemas.microsoft.com/office/powerpoint/2010/main" val="54275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as I’m distracting you with the video graphics, I’ll open up the floor for questions.</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29</a:t>
            </a:fld>
            <a:endParaRPr lang="en-US"/>
          </a:p>
        </p:txBody>
      </p:sp>
    </p:spTree>
    <p:extLst>
      <p:ext uri="{BB962C8B-B14F-4D97-AF65-F5344CB8AC3E}">
        <p14:creationId xmlns:p14="http://schemas.microsoft.com/office/powerpoint/2010/main" val="424864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quick context, for those not familiar with the Memphis area - in the background, you will see the Mississippi River, along the TN/AR state line. The meandering river you see flowing into it is a portion of the lower Wolf River. Moving downstream to upstream along the Wolf, we cross Whitney Avenue (N 2</a:t>
            </a:r>
            <a:r>
              <a:rPr lang="en-US" baseline="30000" dirty="0"/>
              <a:t>nd</a:t>
            </a:r>
            <a:r>
              <a:rPr lang="en-US" dirty="0"/>
              <a:t> Street), then an Illinois Central Railroad bridge, and then here in the foreground we see Thomas Street and the bridge over the Wolf River. The hydraulic design of this particular bridge was done by Wesley Peck circa 2005-2006 and constructed circa 2012-2013. (For scale, it’s about 650’ upstream of the railroad bridge.)</a:t>
            </a:r>
          </a:p>
          <a:p>
            <a:endParaRPr lang="en-US" dirty="0"/>
          </a:p>
          <a:p>
            <a:r>
              <a:rPr lang="en-US" dirty="0"/>
              <a:t>Thomas Street is our area of focus, currently, as replacement of the nearby Thomas Street overflow bridge is in the works – but in developing this hydraulic model, we hope to observe, as well, what is happening at the newer Thomas Street bridge over the Wolf River in addition to the other structures – both downstream and upstream. </a:t>
            </a:r>
          </a:p>
          <a:p>
            <a:endParaRPr lang="en-US" dirty="0"/>
          </a:p>
          <a:p>
            <a:r>
              <a:rPr lang="en-US" dirty="0"/>
              <a:t>But let’s begin to delve into the 2D model and the process to get to where we’re at with it, currently. (And before I move ahead, let me preface this presentation by letting you know that I am not </a:t>
            </a:r>
            <a:r>
              <a:rPr lang="en-US" i="1" dirty="0"/>
              <a:t>yet</a:t>
            </a:r>
            <a:r>
              <a:rPr lang="en-US" dirty="0"/>
              <a:t> an expert with SMS2D AND the information presented here is still a work in progress.)</a:t>
            </a:r>
          </a:p>
        </p:txBody>
      </p:sp>
      <p:sp>
        <p:nvSpPr>
          <p:cNvPr id="4" name="Slide Number Placeholder 3"/>
          <p:cNvSpPr>
            <a:spLocks noGrp="1"/>
          </p:cNvSpPr>
          <p:nvPr>
            <p:ph type="sldNum" sz="quarter" idx="5"/>
          </p:nvPr>
        </p:nvSpPr>
        <p:spPr/>
        <p:txBody>
          <a:bodyPr/>
          <a:lstStyle/>
          <a:p>
            <a:pPr marL="0" marR="0" lvl="0" indent="0" algn="r" defTabSz="966594" rtl="0" eaLnBrk="0" fontAlgn="base" latinLnBrk="0" hangingPunct="0">
              <a:lnSpc>
                <a:spcPct val="100000"/>
              </a:lnSpc>
              <a:spcBef>
                <a:spcPct val="0"/>
              </a:spcBef>
              <a:spcAft>
                <a:spcPct val="0"/>
              </a:spcAft>
              <a:buClrTx/>
              <a:buSzTx/>
              <a:buFontTx/>
              <a:buNone/>
              <a:tabLst/>
              <a:defRPr/>
            </a:pPr>
            <a:fld id="{757AE211-35D6-426E-9C7C-29ACF7E589D2}"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594" rtl="0" eaLnBrk="0" fontAlgn="base" latinLnBrk="0" hangingPunct="0">
                <a:lnSpc>
                  <a:spcPct val="100000"/>
                </a:lnSpc>
                <a:spcBef>
                  <a:spcPct val="0"/>
                </a:spcBef>
                <a:spcAft>
                  <a:spcPct val="0"/>
                </a:spcAft>
                <a:buClrTx/>
                <a:buSzTx/>
                <a:buFontTx/>
                <a:buNone/>
                <a:tabLst/>
                <a:defRPr/>
              </a:pPr>
              <a:t>3</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39829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30</a:t>
            </a:fld>
            <a:endParaRPr lang="en-US"/>
          </a:p>
        </p:txBody>
      </p:sp>
    </p:spTree>
    <p:extLst>
      <p:ext uri="{BB962C8B-B14F-4D97-AF65-F5344CB8AC3E}">
        <p14:creationId xmlns:p14="http://schemas.microsoft.com/office/powerpoint/2010/main" val="2223696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2D version of the same basic view from Wesley and DJ’s presentation title page – with Thomas Street and the railroad bridge in the foreground, and if we zoom out just a little…..</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4</a:t>
            </a:fld>
            <a:endParaRPr lang="en-US"/>
          </a:p>
        </p:txBody>
      </p:sp>
    </p:spTree>
    <p:extLst>
      <p:ext uri="{BB962C8B-B14F-4D97-AF65-F5344CB8AC3E}">
        <p14:creationId xmlns:p14="http://schemas.microsoft.com/office/powerpoint/2010/main" val="103176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see that overflow bridge that is going to be replaced. This is the main area of focus for our model at this point.</a:t>
            </a:r>
          </a:p>
          <a:p>
            <a:endParaRPr lang="en-US" dirty="0"/>
          </a:p>
          <a:p>
            <a:r>
              <a:rPr lang="en-US" dirty="0"/>
              <a:t>The modeling didn’t begin here, in SMS2D, though. Due to tight project scheduling, this project was initially modeled in HEC-RAS 1D. So, we’ll start there…</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5</a:t>
            </a:fld>
            <a:endParaRPr lang="en-US"/>
          </a:p>
        </p:txBody>
      </p:sp>
    </p:spTree>
    <p:extLst>
      <p:ext uri="{BB962C8B-B14F-4D97-AF65-F5344CB8AC3E}">
        <p14:creationId xmlns:p14="http://schemas.microsoft.com/office/powerpoint/2010/main" val="3156273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a FEMA-regulated area, we figured there was an existing model out there somewhere, so we contacted the City of Memphis to see what they might have available. They provided us with a HEC-RAS 1D model they were using for some hydrologic studies of their own. </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6</a:t>
            </a:fld>
            <a:endParaRPr lang="en-US"/>
          </a:p>
        </p:txBody>
      </p:sp>
    </p:spTree>
    <p:extLst>
      <p:ext uri="{BB962C8B-B14F-4D97-AF65-F5344CB8AC3E}">
        <p14:creationId xmlns:p14="http://schemas.microsoft.com/office/powerpoint/2010/main" val="118526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the file, I saw what we sometimes call a “sticks and lines” model – the way they used to be (albeit much more detailed.) The model we received did not have an accompanying projection file so it was not georeferenced into the existing terrain or onto any base map.</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7</a:t>
            </a:fld>
            <a:endParaRPr lang="en-US"/>
          </a:p>
        </p:txBody>
      </p:sp>
    </p:spTree>
    <p:extLst>
      <p:ext uri="{BB962C8B-B14F-4D97-AF65-F5344CB8AC3E}">
        <p14:creationId xmlns:p14="http://schemas.microsoft.com/office/powerpoint/2010/main" val="2714973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model extended more than 56 miles and included tributaries. We were really just interested in the area near Thomas Street, so we knew we would need to crop the model down and focus on our particular area of interest.</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8</a:t>
            </a:fld>
            <a:endParaRPr lang="en-US"/>
          </a:p>
        </p:txBody>
      </p:sp>
    </p:spTree>
    <p:extLst>
      <p:ext uri="{BB962C8B-B14F-4D97-AF65-F5344CB8AC3E}">
        <p14:creationId xmlns:p14="http://schemas.microsoft.com/office/powerpoint/2010/main" val="877118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began to scroll through the cross sections and Bridge Data input, to review the structures. </a:t>
            </a:r>
          </a:p>
        </p:txBody>
      </p:sp>
      <p:sp>
        <p:nvSpPr>
          <p:cNvPr id="4" name="Slide Number Placeholder 3"/>
          <p:cNvSpPr>
            <a:spLocks noGrp="1"/>
          </p:cNvSpPr>
          <p:nvPr>
            <p:ph type="sldNum" sz="quarter" idx="5"/>
          </p:nvPr>
        </p:nvSpPr>
        <p:spPr/>
        <p:txBody>
          <a:bodyPr/>
          <a:lstStyle/>
          <a:p>
            <a:pPr>
              <a:defRPr/>
            </a:pPr>
            <a:fld id="{757AE211-35D6-426E-9C7C-29ACF7E589D2}" type="slidenum">
              <a:rPr lang="en-US" smtClean="0"/>
              <a:pPr>
                <a:defRPr/>
              </a:pPr>
              <a:t>9</a:t>
            </a:fld>
            <a:endParaRPr lang="en-US"/>
          </a:p>
        </p:txBody>
      </p:sp>
    </p:spTree>
    <p:extLst>
      <p:ext uri="{BB962C8B-B14F-4D97-AF65-F5344CB8AC3E}">
        <p14:creationId xmlns:p14="http://schemas.microsoft.com/office/powerpoint/2010/main" val="954205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3DBF8701-7CDE-46BE-8032-8F737A3DE1A6}" type="slidenum">
              <a:rPr lang="en-US"/>
              <a:pPr>
                <a:defRPr/>
              </a:pPr>
              <a:t>‹#›</a:t>
            </a:fld>
            <a:endParaRPr lang="en-US"/>
          </a:p>
        </p:txBody>
      </p:sp>
    </p:spTree>
    <p:extLst>
      <p:ext uri="{BB962C8B-B14F-4D97-AF65-F5344CB8AC3E}">
        <p14:creationId xmlns:p14="http://schemas.microsoft.com/office/powerpoint/2010/main" val="2477668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899FCF1A-4E7D-4794-B42B-FF7F26F8FA60}" type="slidenum">
              <a:rPr lang="en-US"/>
              <a:pPr>
                <a:defRPr/>
              </a:pPr>
              <a:t>‹#›</a:t>
            </a:fld>
            <a:endParaRPr lang="en-US"/>
          </a:p>
        </p:txBody>
      </p:sp>
    </p:spTree>
    <p:extLst>
      <p:ext uri="{BB962C8B-B14F-4D97-AF65-F5344CB8AC3E}">
        <p14:creationId xmlns:p14="http://schemas.microsoft.com/office/powerpoint/2010/main" val="273108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F106DE4-50A5-4CCA-968B-934853BC3D95}" type="slidenum">
              <a:rPr lang="en-US"/>
              <a:pPr>
                <a:defRPr/>
              </a:pPr>
              <a:t>‹#›</a:t>
            </a:fld>
            <a:endParaRPr lang="en-US"/>
          </a:p>
        </p:txBody>
      </p:sp>
    </p:spTree>
    <p:extLst>
      <p:ext uri="{BB962C8B-B14F-4D97-AF65-F5344CB8AC3E}">
        <p14:creationId xmlns:p14="http://schemas.microsoft.com/office/powerpoint/2010/main" val="38084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383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2BD92C3-3767-4DC4-BE7D-8C282A0B60EF}" type="slidenum">
              <a:rPr lang="en-US"/>
              <a:pPr>
                <a:defRPr/>
              </a:pPr>
              <a:t>‹#›</a:t>
            </a:fld>
            <a:endParaRPr lang="en-US"/>
          </a:p>
        </p:txBody>
      </p:sp>
    </p:spTree>
    <p:extLst>
      <p:ext uri="{BB962C8B-B14F-4D97-AF65-F5344CB8AC3E}">
        <p14:creationId xmlns:p14="http://schemas.microsoft.com/office/powerpoint/2010/main" val="3438795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879ED2B3-3165-4020-B4F5-A2910504125E}" type="slidenum">
              <a:rPr lang="en-US"/>
              <a:pPr>
                <a:defRPr/>
              </a:pPr>
              <a:t>‹#›</a:t>
            </a:fld>
            <a:endParaRPr lang="en-US"/>
          </a:p>
        </p:txBody>
      </p:sp>
    </p:spTree>
    <p:extLst>
      <p:ext uri="{BB962C8B-B14F-4D97-AF65-F5344CB8AC3E}">
        <p14:creationId xmlns:p14="http://schemas.microsoft.com/office/powerpoint/2010/main" val="158653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227BA84D-DCC8-4ABD-B88F-83A66DD84DE3}" type="slidenum">
              <a:rPr lang="en-US"/>
              <a:pPr>
                <a:defRPr/>
              </a:pPr>
              <a:t>‹#›</a:t>
            </a:fld>
            <a:endParaRPr lang="en-US"/>
          </a:p>
        </p:txBody>
      </p:sp>
    </p:spTree>
    <p:extLst>
      <p:ext uri="{BB962C8B-B14F-4D97-AF65-F5344CB8AC3E}">
        <p14:creationId xmlns:p14="http://schemas.microsoft.com/office/powerpoint/2010/main" val="2032762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63F6ED5B-6F8A-424C-838F-F0832EF63FBC}" type="slidenum">
              <a:rPr lang="en-US"/>
              <a:pPr>
                <a:defRPr/>
              </a:pPr>
              <a:t>‹#›</a:t>
            </a:fld>
            <a:endParaRPr lang="en-US"/>
          </a:p>
        </p:txBody>
      </p:sp>
    </p:spTree>
    <p:extLst>
      <p:ext uri="{BB962C8B-B14F-4D97-AF65-F5344CB8AC3E}">
        <p14:creationId xmlns:p14="http://schemas.microsoft.com/office/powerpoint/2010/main" val="1868394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C6CB3291-60C5-4E62-9128-C2743E0FF1D5}" type="slidenum">
              <a:rPr lang="en-US"/>
              <a:pPr>
                <a:defRPr/>
              </a:pPr>
              <a:t>‹#›</a:t>
            </a:fld>
            <a:endParaRPr lang="en-US"/>
          </a:p>
        </p:txBody>
      </p:sp>
    </p:spTree>
    <p:extLst>
      <p:ext uri="{BB962C8B-B14F-4D97-AF65-F5344CB8AC3E}">
        <p14:creationId xmlns:p14="http://schemas.microsoft.com/office/powerpoint/2010/main" val="2782644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26B2D89D-3766-40DF-981D-5B9FD60F9991}" type="slidenum">
              <a:rPr lang="en-US"/>
              <a:pPr>
                <a:defRPr/>
              </a:pPr>
              <a:t>‹#›</a:t>
            </a:fld>
            <a:endParaRPr lang="en-US"/>
          </a:p>
        </p:txBody>
      </p:sp>
    </p:spTree>
    <p:extLst>
      <p:ext uri="{BB962C8B-B14F-4D97-AF65-F5344CB8AC3E}">
        <p14:creationId xmlns:p14="http://schemas.microsoft.com/office/powerpoint/2010/main" val="1638510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A0F42B47-2CFB-4E13-937C-755854A76934}" type="slidenum">
              <a:rPr lang="en-US"/>
              <a:pPr>
                <a:defRPr/>
              </a:pPr>
              <a:t>‹#›</a:t>
            </a:fld>
            <a:endParaRPr lang="en-US"/>
          </a:p>
        </p:txBody>
      </p:sp>
    </p:spTree>
    <p:extLst>
      <p:ext uri="{BB962C8B-B14F-4D97-AF65-F5344CB8AC3E}">
        <p14:creationId xmlns:p14="http://schemas.microsoft.com/office/powerpoint/2010/main" val="285629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6015FC48-39EF-490D-BC91-C7CB810F6C80}" type="slidenum">
              <a:rPr lang="en-US"/>
              <a:pPr>
                <a:defRPr/>
              </a:pPr>
              <a:t>‹#›</a:t>
            </a:fld>
            <a:endParaRPr lang="en-US"/>
          </a:p>
        </p:txBody>
      </p:sp>
    </p:spTree>
    <p:extLst>
      <p:ext uri="{BB962C8B-B14F-4D97-AF65-F5344CB8AC3E}">
        <p14:creationId xmlns:p14="http://schemas.microsoft.com/office/powerpoint/2010/main" val="3424948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D4275"/>
            </a:gs>
            <a:gs pos="100000">
              <a:schemeClr val="accent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B9DA7A31-AD84-4D8D-94E4-3D836A2F2B71}" type="slidenum">
              <a:rPr lang="en-US"/>
              <a:pPr>
                <a:defRPr/>
              </a:pPr>
              <a:t>‹#›</a:t>
            </a:fld>
            <a:endParaRPr lang="en-US"/>
          </a:p>
        </p:txBody>
      </p:sp>
      <p:sp>
        <p:nvSpPr>
          <p:cNvPr id="1029" name="Rectangle 5"/>
          <p:cNvSpPr>
            <a:spLocks noChangeArrowheads="1"/>
          </p:cNvSpPr>
          <p:nvPr/>
        </p:nvSpPr>
        <p:spPr bwMode="auto">
          <a:xfrm>
            <a:off x="1492250" y="909638"/>
            <a:ext cx="7632700" cy="1270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endParaRPr lang="en-US" altLang="en-US"/>
          </a:p>
        </p:txBody>
      </p:sp>
      <p:sp>
        <p:nvSpPr>
          <p:cNvPr id="1030" name="Rectangle 6"/>
          <p:cNvSpPr>
            <a:spLocks noChangeArrowheads="1"/>
          </p:cNvSpPr>
          <p:nvPr/>
        </p:nvSpPr>
        <p:spPr bwMode="auto">
          <a:xfrm>
            <a:off x="1492250" y="479425"/>
            <a:ext cx="7632700" cy="1270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endParaRPr lang="en-US" altLang="en-US"/>
          </a:p>
        </p:txBody>
      </p:sp>
      <p:sp>
        <p:nvSpPr>
          <p:cNvPr id="1031" name="Rectangle 7"/>
          <p:cNvSpPr>
            <a:spLocks noChangeArrowheads="1"/>
          </p:cNvSpPr>
          <p:nvPr/>
        </p:nvSpPr>
        <p:spPr bwMode="auto">
          <a:xfrm>
            <a:off x="4564063" y="6310313"/>
            <a:ext cx="433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fld id="{3D048ED8-5BB8-48AF-8087-E067E0562368}" type="slidenum">
              <a:rPr lang="en-US" altLang="en-US" sz="1600" smtClean="0">
                <a:latin typeface="Arial" charset="0"/>
              </a:rPr>
              <a:pPr>
                <a:defRPr/>
              </a:pPr>
              <a:t>‹#›</a:t>
            </a:fld>
            <a:endParaRPr lang="en-US" altLang="en-US" sz="1600">
              <a:latin typeface="Arial" charset="0"/>
            </a:endParaRPr>
          </a:p>
        </p:txBody>
      </p:sp>
      <p:sp>
        <p:nvSpPr>
          <p:cNvPr id="1032" name="Rectangle 9"/>
          <p:cNvSpPr>
            <a:spLocks noChangeArrowheads="1"/>
          </p:cNvSpPr>
          <p:nvPr/>
        </p:nvSpPr>
        <p:spPr bwMode="auto">
          <a:xfrm>
            <a:off x="49213" y="6172200"/>
            <a:ext cx="9094787" cy="1270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endParaRPr lang="en-US" altLang="en-US"/>
          </a:p>
        </p:txBody>
      </p:sp>
      <p:pic>
        <p:nvPicPr>
          <p:cNvPr id="2050" name="Picture 2" descr="C:\Users\jj02201\Desktop\PD2019\TN_TDOT-ColorPMS-low-res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907" y="381000"/>
            <a:ext cx="1411343" cy="61778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2D4275"/>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1E4F-65B0-5191-7CF7-06BDC78C8B50}"/>
              </a:ext>
            </a:extLst>
          </p:cNvPr>
          <p:cNvSpPr>
            <a:spLocks noGrp="1"/>
          </p:cNvSpPr>
          <p:nvPr>
            <p:ph type="title" idx="4294967295"/>
          </p:nvPr>
        </p:nvSpPr>
        <p:spPr>
          <a:xfrm>
            <a:off x="457200" y="157865"/>
            <a:ext cx="8229600" cy="1143000"/>
          </a:xfrm>
          <a:prstGeom prst="rect">
            <a:avLst/>
          </a:prstGeom>
        </p:spPr>
        <p:txBody>
          <a:bodyPr/>
          <a:lstStyle/>
          <a:p>
            <a:r>
              <a:rPr lang="en-US" dirty="0">
                <a:solidFill>
                  <a:schemeClr val="bg1"/>
                </a:solidFill>
              </a:rPr>
              <a:t>Two-Dimensional Modeling of the Lower Wolf River</a:t>
            </a:r>
          </a:p>
        </p:txBody>
      </p:sp>
      <p:sp>
        <p:nvSpPr>
          <p:cNvPr id="3" name="Title 1">
            <a:extLst>
              <a:ext uri="{FF2B5EF4-FFF2-40B4-BE49-F238E27FC236}">
                <a16:creationId xmlns:a16="http://schemas.microsoft.com/office/drawing/2014/main" id="{D8B8F5FE-AF41-E4B1-AAD9-EB905C143678}"/>
              </a:ext>
            </a:extLst>
          </p:cNvPr>
          <p:cNvSpPr txBox="1">
            <a:spLocks/>
          </p:cNvSpPr>
          <p:nvPr/>
        </p:nvSpPr>
        <p:spPr>
          <a:xfrm>
            <a:off x="457200" y="563880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2400" kern="0" dirty="0">
                <a:solidFill>
                  <a:schemeClr val="bg1"/>
                </a:solidFill>
              </a:rPr>
              <a:t>Amanda Whitlock</a:t>
            </a:r>
          </a:p>
          <a:p>
            <a:r>
              <a:rPr lang="en-US" sz="2400" kern="0" dirty="0">
                <a:solidFill>
                  <a:schemeClr val="bg1"/>
                </a:solidFill>
              </a:rPr>
              <a:t>TN Dept of Transportation – Hydraulic Design Section</a:t>
            </a:r>
          </a:p>
          <a:p>
            <a:endParaRPr lang="en-US" kern="0" dirty="0"/>
          </a:p>
        </p:txBody>
      </p:sp>
      <p:pic>
        <p:nvPicPr>
          <p:cNvPr id="4" name="Picture 3">
            <a:extLst>
              <a:ext uri="{FF2B5EF4-FFF2-40B4-BE49-F238E27FC236}">
                <a16:creationId xmlns:a16="http://schemas.microsoft.com/office/drawing/2014/main" id="{B0B90394-4562-E64E-12B0-5291BE36BE23}"/>
              </a:ext>
            </a:extLst>
          </p:cNvPr>
          <p:cNvPicPr>
            <a:picLocks noChangeAspect="1"/>
          </p:cNvPicPr>
          <p:nvPr/>
        </p:nvPicPr>
        <p:blipFill>
          <a:blip r:embed="rId3"/>
          <a:stretch>
            <a:fillRect/>
          </a:stretch>
        </p:blipFill>
        <p:spPr>
          <a:xfrm>
            <a:off x="914400" y="1600200"/>
            <a:ext cx="7315200" cy="3941858"/>
          </a:xfrm>
          <a:prstGeom prst="rect">
            <a:avLst/>
          </a:prstGeom>
          <a:ln w="63500" cmpd="thinThick">
            <a:solidFill>
              <a:schemeClr val="accent2"/>
            </a:solidFill>
          </a:ln>
        </p:spPr>
      </p:pic>
    </p:spTree>
    <p:extLst>
      <p:ext uri="{BB962C8B-B14F-4D97-AF65-F5344CB8AC3E}">
        <p14:creationId xmlns:p14="http://schemas.microsoft.com/office/powerpoint/2010/main" val="742688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83AA01C-ECD3-1E53-FC0E-0921569EFD5E}"/>
              </a:ext>
            </a:extLst>
          </p:cNvPr>
          <p:cNvPicPr>
            <a:picLocks noGrp="1" noChangeAspect="1"/>
          </p:cNvPicPr>
          <p:nvPr>
            <p:ph type="pic" idx="4294967295"/>
          </p:nvPr>
        </p:nvPicPr>
        <p:blipFill>
          <a:blip r:embed="rId3"/>
          <a:srcRect l="2579" r="2579"/>
          <a:stretch/>
        </p:blipFill>
        <p:spPr>
          <a:xfrm>
            <a:off x="304800" y="1066800"/>
            <a:ext cx="8534400" cy="4114800"/>
          </a:xfrm>
          <a:prstGeom prst="rect">
            <a:avLst/>
          </a:prstGeom>
        </p:spPr>
      </p:pic>
      <p:sp>
        <p:nvSpPr>
          <p:cNvPr id="9" name="TextBox 8">
            <a:extLst>
              <a:ext uri="{FF2B5EF4-FFF2-40B4-BE49-F238E27FC236}">
                <a16:creationId xmlns:a16="http://schemas.microsoft.com/office/drawing/2014/main" id="{3EEA22E4-3D47-45BF-008F-89C7F47CA107}"/>
              </a:ext>
            </a:extLst>
          </p:cNvPr>
          <p:cNvSpPr txBox="1"/>
          <p:nvPr/>
        </p:nvSpPr>
        <p:spPr>
          <a:xfrm>
            <a:off x="1028700" y="235803"/>
            <a:ext cx="7086600" cy="830997"/>
          </a:xfrm>
          <a:prstGeom prst="rect">
            <a:avLst/>
          </a:prstGeom>
          <a:noFill/>
        </p:spPr>
        <p:txBody>
          <a:bodyPr wrap="square" rtlCol="0">
            <a:spAutoFit/>
          </a:bodyPr>
          <a:lstStyle/>
          <a:p>
            <a:pPr algn="ctr"/>
            <a:r>
              <a:rPr lang="en-US" sz="2400" dirty="0">
                <a:solidFill>
                  <a:schemeClr val="bg1">
                    <a:lumMod val="95000"/>
                  </a:schemeClr>
                </a:solidFill>
              </a:rPr>
              <a:t>USACE Memphis District Model of the Wolf River: HEC-RAS 1D</a:t>
            </a:r>
          </a:p>
        </p:txBody>
      </p:sp>
      <p:sp>
        <p:nvSpPr>
          <p:cNvPr id="2" name="TextBox 1">
            <a:extLst>
              <a:ext uri="{FF2B5EF4-FFF2-40B4-BE49-F238E27FC236}">
                <a16:creationId xmlns:a16="http://schemas.microsoft.com/office/drawing/2014/main" id="{C49183BD-2E80-B5C6-B1CE-A40F013EFDA4}"/>
              </a:ext>
            </a:extLst>
          </p:cNvPr>
          <p:cNvSpPr txBox="1"/>
          <p:nvPr/>
        </p:nvSpPr>
        <p:spPr>
          <a:xfrm>
            <a:off x="304800" y="5203902"/>
            <a:ext cx="1986441" cy="2246769"/>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lumMod val="95000"/>
                  </a:schemeClr>
                </a:solidFill>
              </a:rPr>
              <a:t>Projection File</a:t>
            </a:r>
          </a:p>
          <a:p>
            <a:pPr marL="285750" indent="-285750">
              <a:buFont typeface="Arial" panose="020B0604020202020204" pitchFamily="34" charset="0"/>
              <a:buChar char="•"/>
            </a:pPr>
            <a:r>
              <a:rPr lang="en-US" sz="2000" dirty="0">
                <a:solidFill>
                  <a:schemeClr val="bg1">
                    <a:lumMod val="95000"/>
                  </a:schemeClr>
                </a:solidFill>
              </a:rPr>
              <a:t>Length</a:t>
            </a:r>
          </a:p>
          <a:p>
            <a:pPr marL="285750" indent="-285750">
              <a:buFont typeface="Arial" panose="020B0604020202020204" pitchFamily="34" charset="0"/>
              <a:buChar char="•"/>
            </a:pPr>
            <a:r>
              <a:rPr lang="en-US" sz="2000" dirty="0">
                <a:solidFill>
                  <a:schemeClr val="bg1">
                    <a:lumMod val="95000"/>
                  </a:schemeClr>
                </a:solidFill>
              </a:rPr>
              <a:t>Bridges</a:t>
            </a:r>
          </a:p>
          <a:p>
            <a:pPr marL="800100" lvl="1" indent="-342900">
              <a:buFont typeface="Wingdings" panose="05000000000000000000" pitchFamily="2" charset="2"/>
              <a:buChar char="Ø"/>
            </a:pPr>
            <a:r>
              <a:rPr lang="en-US" sz="2000" dirty="0">
                <a:solidFill>
                  <a:schemeClr val="bg1">
                    <a:lumMod val="95000"/>
                  </a:schemeClr>
                </a:solidFill>
              </a:rPr>
              <a:t>Omitted</a:t>
            </a:r>
          </a:p>
          <a:p>
            <a:pPr marL="800100" lvl="1" indent="-342900">
              <a:buFont typeface="Wingdings" panose="05000000000000000000" pitchFamily="2" charset="2"/>
              <a:buChar char="Ø"/>
            </a:pPr>
            <a:r>
              <a:rPr lang="en-US" sz="2000" dirty="0">
                <a:solidFill>
                  <a:schemeClr val="bg1">
                    <a:lumMod val="95000"/>
                  </a:schemeClr>
                </a:solidFill>
              </a:rPr>
              <a:t>Details</a:t>
            </a:r>
          </a:p>
          <a:p>
            <a:pPr marL="742950" lvl="1" indent="-285750">
              <a:buFont typeface="Arial" panose="020B0604020202020204" pitchFamily="34" charset="0"/>
              <a:buChar char="•"/>
            </a:pPr>
            <a:endParaRPr lang="en-US" sz="2000" dirty="0">
              <a:solidFill>
                <a:schemeClr val="bg1">
                  <a:lumMod val="95000"/>
                </a:schemeClr>
              </a:solidFill>
            </a:endParaRPr>
          </a:p>
          <a:p>
            <a:pPr marL="285750" indent="-285750">
              <a:buFont typeface="Arial" panose="020B0604020202020204" pitchFamily="34" charset="0"/>
              <a:buChar char="•"/>
            </a:pPr>
            <a:endParaRPr lang="en-US" sz="2000" dirty="0">
              <a:solidFill>
                <a:schemeClr val="bg1">
                  <a:lumMod val="95000"/>
                </a:schemeClr>
              </a:solidFill>
            </a:endParaRPr>
          </a:p>
        </p:txBody>
      </p:sp>
      <p:pic>
        <p:nvPicPr>
          <p:cNvPr id="4" name="Picture 3">
            <a:extLst>
              <a:ext uri="{FF2B5EF4-FFF2-40B4-BE49-F238E27FC236}">
                <a16:creationId xmlns:a16="http://schemas.microsoft.com/office/drawing/2014/main" id="{12A2485F-6496-18EC-AD9D-10986CCB2F96}"/>
              </a:ext>
            </a:extLst>
          </p:cNvPr>
          <p:cNvPicPr>
            <a:picLocks noChangeAspect="1"/>
          </p:cNvPicPr>
          <p:nvPr/>
        </p:nvPicPr>
        <p:blipFill>
          <a:blip r:embed="rId4"/>
          <a:stretch>
            <a:fillRect/>
          </a:stretch>
        </p:blipFill>
        <p:spPr>
          <a:xfrm>
            <a:off x="2895600" y="4343400"/>
            <a:ext cx="6149555" cy="2376316"/>
          </a:xfrm>
          <a:prstGeom prst="rect">
            <a:avLst/>
          </a:prstGeom>
          <a:ln w="25400">
            <a:solidFill>
              <a:schemeClr val="accent2"/>
            </a:solidFill>
          </a:ln>
        </p:spPr>
      </p:pic>
    </p:spTree>
    <p:extLst>
      <p:ext uri="{BB962C8B-B14F-4D97-AF65-F5344CB8AC3E}">
        <p14:creationId xmlns:p14="http://schemas.microsoft.com/office/powerpoint/2010/main" val="26906334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D364A8-E311-68F6-A5FC-AC842C7D00DE}"/>
              </a:ext>
            </a:extLst>
          </p:cNvPr>
          <p:cNvPicPr>
            <a:picLocks noChangeAspect="1"/>
          </p:cNvPicPr>
          <p:nvPr/>
        </p:nvPicPr>
        <p:blipFill>
          <a:blip r:embed="rId3"/>
          <a:stretch>
            <a:fillRect/>
          </a:stretch>
        </p:blipFill>
        <p:spPr>
          <a:xfrm>
            <a:off x="105152" y="152400"/>
            <a:ext cx="6244061" cy="3983807"/>
          </a:xfrm>
          <a:prstGeom prst="rect">
            <a:avLst/>
          </a:prstGeom>
        </p:spPr>
      </p:pic>
      <p:pic>
        <p:nvPicPr>
          <p:cNvPr id="5" name="Picture 4">
            <a:extLst>
              <a:ext uri="{FF2B5EF4-FFF2-40B4-BE49-F238E27FC236}">
                <a16:creationId xmlns:a16="http://schemas.microsoft.com/office/drawing/2014/main" id="{47D3C8F4-C521-CF39-17F1-98FAC5E12185}"/>
              </a:ext>
            </a:extLst>
          </p:cNvPr>
          <p:cNvPicPr>
            <a:picLocks noChangeAspect="1"/>
          </p:cNvPicPr>
          <p:nvPr/>
        </p:nvPicPr>
        <p:blipFill rotWithShape="1">
          <a:blip r:embed="rId4"/>
          <a:srcRect t="2330" r="4717"/>
          <a:stretch/>
        </p:blipFill>
        <p:spPr>
          <a:xfrm rot="944566">
            <a:off x="4294129" y="1953554"/>
            <a:ext cx="4616187" cy="2360771"/>
          </a:xfrm>
          <a:prstGeom prst="rect">
            <a:avLst/>
          </a:prstGeom>
        </p:spPr>
      </p:pic>
      <p:pic>
        <p:nvPicPr>
          <p:cNvPr id="7" name="Picture 6">
            <a:extLst>
              <a:ext uri="{FF2B5EF4-FFF2-40B4-BE49-F238E27FC236}">
                <a16:creationId xmlns:a16="http://schemas.microsoft.com/office/drawing/2014/main" id="{7947DF8D-129C-3C73-1CB0-650BEA9337B4}"/>
              </a:ext>
            </a:extLst>
          </p:cNvPr>
          <p:cNvPicPr>
            <a:picLocks noChangeAspect="1"/>
          </p:cNvPicPr>
          <p:nvPr/>
        </p:nvPicPr>
        <p:blipFill>
          <a:blip r:embed="rId5"/>
          <a:stretch>
            <a:fillRect/>
          </a:stretch>
        </p:blipFill>
        <p:spPr>
          <a:xfrm>
            <a:off x="318594" y="4374039"/>
            <a:ext cx="8686800" cy="2356746"/>
          </a:xfrm>
          <a:prstGeom prst="rect">
            <a:avLst/>
          </a:prstGeom>
        </p:spPr>
      </p:pic>
      <p:sp>
        <p:nvSpPr>
          <p:cNvPr id="8" name="Oval 7">
            <a:extLst>
              <a:ext uri="{FF2B5EF4-FFF2-40B4-BE49-F238E27FC236}">
                <a16:creationId xmlns:a16="http://schemas.microsoft.com/office/drawing/2014/main" id="{62547BA5-20EE-E5F4-8ADA-6399E590F85C}"/>
              </a:ext>
            </a:extLst>
          </p:cNvPr>
          <p:cNvSpPr/>
          <p:nvPr/>
        </p:nvSpPr>
        <p:spPr bwMode="auto">
          <a:xfrm rot="303632">
            <a:off x="2148345" y="165139"/>
            <a:ext cx="457200" cy="3810000"/>
          </a:xfrm>
          <a:prstGeom prst="ellipse">
            <a:avLst/>
          </a:prstGeom>
          <a:noFill/>
          <a:ln w="508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p:txBody>
      </p:sp>
      <p:sp>
        <p:nvSpPr>
          <p:cNvPr id="9" name="TextBox 8">
            <a:extLst>
              <a:ext uri="{FF2B5EF4-FFF2-40B4-BE49-F238E27FC236}">
                <a16:creationId xmlns:a16="http://schemas.microsoft.com/office/drawing/2014/main" id="{63CA008B-96A2-0234-D532-9BEA814CF8F7}"/>
              </a:ext>
            </a:extLst>
          </p:cNvPr>
          <p:cNvSpPr txBox="1"/>
          <p:nvPr/>
        </p:nvSpPr>
        <p:spPr>
          <a:xfrm>
            <a:off x="6487450" y="297644"/>
            <a:ext cx="2510880" cy="1846659"/>
          </a:xfrm>
          <a:prstGeom prst="rect">
            <a:avLst/>
          </a:prstGeom>
          <a:noFill/>
        </p:spPr>
        <p:txBody>
          <a:bodyPr wrap="none" rtlCol="0">
            <a:spAutoFit/>
          </a:bodyPr>
          <a:lstStyle/>
          <a:p>
            <a:pPr algn="ctr"/>
            <a:r>
              <a:rPr lang="en-US" sz="2400" dirty="0">
                <a:solidFill>
                  <a:schemeClr val="bg1">
                    <a:lumMod val="95000"/>
                  </a:schemeClr>
                </a:solidFill>
              </a:rPr>
              <a:t>TDOT Model </a:t>
            </a:r>
          </a:p>
          <a:p>
            <a:pPr algn="ctr"/>
            <a:r>
              <a:rPr lang="en-US" sz="2400" dirty="0">
                <a:solidFill>
                  <a:schemeClr val="bg1">
                    <a:lumMod val="95000"/>
                  </a:schemeClr>
                </a:solidFill>
              </a:rPr>
              <a:t>of the</a:t>
            </a:r>
          </a:p>
          <a:p>
            <a:pPr algn="ctr"/>
            <a:r>
              <a:rPr lang="en-US" sz="2400" dirty="0">
                <a:solidFill>
                  <a:schemeClr val="bg1">
                    <a:lumMod val="95000"/>
                  </a:schemeClr>
                </a:solidFill>
              </a:rPr>
              <a:t>Lower Wolf River:</a:t>
            </a:r>
          </a:p>
          <a:p>
            <a:pPr algn="ctr"/>
            <a:r>
              <a:rPr lang="en-US" sz="2400" dirty="0">
                <a:solidFill>
                  <a:schemeClr val="bg1">
                    <a:lumMod val="95000"/>
                  </a:schemeClr>
                </a:solidFill>
              </a:rPr>
              <a:t>HEC-RAS 1D </a:t>
            </a:r>
          </a:p>
          <a:p>
            <a:endParaRPr lang="en-US" dirty="0"/>
          </a:p>
        </p:txBody>
      </p:sp>
    </p:spTree>
    <p:extLst>
      <p:ext uri="{BB962C8B-B14F-4D97-AF65-F5344CB8AC3E}">
        <p14:creationId xmlns:p14="http://schemas.microsoft.com/office/powerpoint/2010/main" val="25205446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9BD179-7668-9834-BBED-DA1447D15D64}"/>
              </a:ext>
            </a:extLst>
          </p:cNvPr>
          <p:cNvPicPr>
            <a:picLocks noChangeAspect="1"/>
          </p:cNvPicPr>
          <p:nvPr/>
        </p:nvPicPr>
        <p:blipFill rotWithShape="1">
          <a:blip r:embed="rId3"/>
          <a:srcRect r="15832"/>
          <a:stretch/>
        </p:blipFill>
        <p:spPr>
          <a:xfrm>
            <a:off x="39485" y="1219200"/>
            <a:ext cx="9065030" cy="4037055"/>
          </a:xfrm>
          <a:prstGeom prst="rect">
            <a:avLst/>
          </a:prstGeom>
        </p:spPr>
      </p:pic>
      <p:sp>
        <p:nvSpPr>
          <p:cNvPr id="3" name="Rectangle 2">
            <a:extLst>
              <a:ext uri="{FF2B5EF4-FFF2-40B4-BE49-F238E27FC236}">
                <a16:creationId xmlns:a16="http://schemas.microsoft.com/office/drawing/2014/main" id="{510CB866-1831-59C7-0F53-2490D8F1A492}"/>
              </a:ext>
            </a:extLst>
          </p:cNvPr>
          <p:cNvSpPr txBox="1">
            <a:spLocks noChangeArrowheads="1"/>
          </p:cNvSpPr>
          <p:nvPr/>
        </p:nvSpPr>
        <p:spPr bwMode="auto">
          <a:xfrm>
            <a:off x="1181100" y="473964"/>
            <a:ext cx="7162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altLang="en-US" sz="2400" kern="0" dirty="0">
                <a:solidFill>
                  <a:schemeClr val="bg1"/>
                </a:solidFill>
                <a:latin typeface="Tahoma" panose="020B0604030504040204" pitchFamily="34" charset="0"/>
                <a:ea typeface="Tahoma" panose="020B0604030504040204" pitchFamily="34" charset="0"/>
                <a:cs typeface="Tahoma" panose="020B0604030504040204" pitchFamily="34" charset="0"/>
              </a:rPr>
              <a:t>Aerial View of the Lower Wolf River Corridor</a:t>
            </a:r>
          </a:p>
        </p:txBody>
      </p:sp>
      <p:sp>
        <p:nvSpPr>
          <p:cNvPr id="2" name="Rectangle 1">
            <a:extLst>
              <a:ext uri="{FF2B5EF4-FFF2-40B4-BE49-F238E27FC236}">
                <a16:creationId xmlns:a16="http://schemas.microsoft.com/office/drawing/2014/main" id="{F3F8F05F-39D4-DB24-47F0-FCC2DFF01362}"/>
              </a:ext>
            </a:extLst>
          </p:cNvPr>
          <p:cNvSpPr/>
          <p:nvPr/>
        </p:nvSpPr>
        <p:spPr bwMode="auto">
          <a:xfrm>
            <a:off x="1447800" y="1295400"/>
            <a:ext cx="6629400" cy="3886200"/>
          </a:xfrm>
          <a:prstGeom prst="rect">
            <a:avLst/>
          </a:prstGeom>
          <a:noFill/>
          <a:ln w="412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4" name="Callout: Left-Right Arrow 3">
            <a:extLst>
              <a:ext uri="{FF2B5EF4-FFF2-40B4-BE49-F238E27FC236}">
                <a16:creationId xmlns:a16="http://schemas.microsoft.com/office/drawing/2014/main" id="{BDD3C8A4-059B-1056-1821-066D7B8A1936}"/>
              </a:ext>
            </a:extLst>
          </p:cNvPr>
          <p:cNvSpPr/>
          <p:nvPr/>
        </p:nvSpPr>
        <p:spPr bwMode="auto">
          <a:xfrm>
            <a:off x="1447800" y="5350764"/>
            <a:ext cx="6629400" cy="576072"/>
          </a:xfrm>
          <a:prstGeom prst="leftRightArrowCallout">
            <a:avLst/>
          </a:prstGeom>
          <a:solidFill>
            <a:schemeClr val="accent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a:ln>
                  <a:noFill/>
                </a:ln>
                <a:solidFill>
                  <a:schemeClr val="bg1"/>
                </a:solidFill>
                <a:effectLst/>
                <a:latin typeface="Times New Roman" pitchFamily="18" charset="0"/>
              </a:rPr>
              <a:t>Approximately 4 miles</a:t>
            </a:r>
          </a:p>
        </p:txBody>
      </p:sp>
    </p:spTree>
    <p:extLst>
      <p:ext uri="{BB962C8B-B14F-4D97-AF65-F5344CB8AC3E}">
        <p14:creationId xmlns:p14="http://schemas.microsoft.com/office/powerpoint/2010/main" val="978692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0CB866-1831-59C7-0F53-2490D8F1A492}"/>
              </a:ext>
            </a:extLst>
          </p:cNvPr>
          <p:cNvSpPr txBox="1">
            <a:spLocks noChangeArrowheads="1"/>
          </p:cNvSpPr>
          <p:nvPr/>
        </p:nvSpPr>
        <p:spPr bwMode="auto">
          <a:xfrm>
            <a:off x="990600" y="459182"/>
            <a:ext cx="7162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altLang="en-US" sz="2400" kern="0" dirty="0">
                <a:solidFill>
                  <a:schemeClr val="bg1"/>
                </a:solidFill>
                <a:latin typeface="Tahoma" panose="020B0604030504040204" pitchFamily="34" charset="0"/>
                <a:ea typeface="Tahoma" panose="020B0604030504040204" pitchFamily="34" charset="0"/>
                <a:cs typeface="Tahoma" panose="020B0604030504040204" pitchFamily="34" charset="0"/>
              </a:rPr>
              <a:t>2D Mesh of the Lower Wolf River Corridor</a:t>
            </a:r>
          </a:p>
        </p:txBody>
      </p:sp>
      <p:pic>
        <p:nvPicPr>
          <p:cNvPr id="4" name="Picture 3">
            <a:extLst>
              <a:ext uri="{FF2B5EF4-FFF2-40B4-BE49-F238E27FC236}">
                <a16:creationId xmlns:a16="http://schemas.microsoft.com/office/drawing/2014/main" id="{F40C8128-86A8-9225-47D9-2104C6DC0D93}"/>
              </a:ext>
            </a:extLst>
          </p:cNvPr>
          <p:cNvPicPr>
            <a:picLocks noChangeAspect="1"/>
          </p:cNvPicPr>
          <p:nvPr/>
        </p:nvPicPr>
        <p:blipFill>
          <a:blip r:embed="rId3"/>
          <a:stretch>
            <a:fillRect/>
          </a:stretch>
        </p:blipFill>
        <p:spPr>
          <a:xfrm>
            <a:off x="-7434" y="1143000"/>
            <a:ext cx="9144000" cy="4832072"/>
          </a:xfrm>
          <a:prstGeom prst="rect">
            <a:avLst/>
          </a:prstGeom>
        </p:spPr>
      </p:pic>
      <p:pic>
        <p:nvPicPr>
          <p:cNvPr id="5" name="Picture 4">
            <a:extLst>
              <a:ext uri="{FF2B5EF4-FFF2-40B4-BE49-F238E27FC236}">
                <a16:creationId xmlns:a16="http://schemas.microsoft.com/office/drawing/2014/main" id="{AF83D4B9-1B3C-8C8E-F06F-C15A10F02AF9}"/>
              </a:ext>
            </a:extLst>
          </p:cNvPr>
          <p:cNvPicPr>
            <a:picLocks noChangeAspect="1"/>
          </p:cNvPicPr>
          <p:nvPr/>
        </p:nvPicPr>
        <p:blipFill>
          <a:blip r:embed="rId4"/>
          <a:stretch>
            <a:fillRect/>
          </a:stretch>
        </p:blipFill>
        <p:spPr>
          <a:xfrm>
            <a:off x="4725470" y="4267200"/>
            <a:ext cx="4189930" cy="2389453"/>
          </a:xfrm>
          <a:prstGeom prst="rect">
            <a:avLst/>
          </a:prstGeom>
          <a:ln w="63500">
            <a:solidFill>
              <a:schemeClr val="bg1"/>
            </a:solidFill>
          </a:ln>
        </p:spPr>
      </p:pic>
    </p:spTree>
    <p:extLst>
      <p:ext uri="{BB962C8B-B14F-4D97-AF65-F5344CB8AC3E}">
        <p14:creationId xmlns:p14="http://schemas.microsoft.com/office/powerpoint/2010/main" val="367275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5BB37-8FD1-BAA3-C7AE-4C319E00B815}"/>
              </a:ext>
            </a:extLst>
          </p:cNvPr>
          <p:cNvPicPr>
            <a:picLocks noChangeAspect="1"/>
          </p:cNvPicPr>
          <p:nvPr/>
        </p:nvPicPr>
        <p:blipFill>
          <a:blip r:embed="rId3"/>
          <a:stretch>
            <a:fillRect/>
          </a:stretch>
        </p:blipFill>
        <p:spPr>
          <a:xfrm>
            <a:off x="253626" y="1219200"/>
            <a:ext cx="8636747" cy="5243740"/>
          </a:xfrm>
          <a:prstGeom prst="rect">
            <a:avLst/>
          </a:prstGeom>
        </p:spPr>
      </p:pic>
      <p:sp>
        <p:nvSpPr>
          <p:cNvPr id="8" name="Content Placeholder 2">
            <a:extLst>
              <a:ext uri="{FF2B5EF4-FFF2-40B4-BE49-F238E27FC236}">
                <a16:creationId xmlns:a16="http://schemas.microsoft.com/office/drawing/2014/main" id="{7266EFA2-71DF-157B-8B76-A2D9C4681578}"/>
              </a:ext>
            </a:extLst>
          </p:cNvPr>
          <p:cNvSpPr txBox="1">
            <a:spLocks/>
          </p:cNvSpPr>
          <p:nvPr/>
        </p:nvSpPr>
        <p:spPr>
          <a:xfrm>
            <a:off x="1104899" y="454994"/>
            <a:ext cx="7419453" cy="644451"/>
          </a:xfrm>
          <a:prstGeom prst="rect">
            <a:avLst/>
          </a:prstGeom>
        </p:spPr>
        <p:txBody>
          <a:bodyPr>
            <a:normAutofit/>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marL="0" indent="0" algn="ctr">
              <a:buFontTx/>
              <a:buNone/>
            </a:pPr>
            <a:r>
              <a:rPr lang="en-US" sz="2400" b="1" kern="0" dirty="0">
                <a:solidFill>
                  <a:srgbClr val="E6E6E6"/>
                </a:solidFill>
                <a:latin typeface="Tahoma" panose="020B0604030504040204" pitchFamily="34" charset="0"/>
                <a:ea typeface="Tahoma" panose="020B0604030504040204" pitchFamily="34" charset="0"/>
                <a:cs typeface="Tahoma" panose="020B0604030504040204" pitchFamily="34" charset="0"/>
              </a:rPr>
              <a:t>Overview of Paths of Wolf River since 1938</a:t>
            </a:r>
          </a:p>
        </p:txBody>
      </p:sp>
      <p:sp>
        <p:nvSpPr>
          <p:cNvPr id="9" name="Oval 8">
            <a:extLst>
              <a:ext uri="{FF2B5EF4-FFF2-40B4-BE49-F238E27FC236}">
                <a16:creationId xmlns:a16="http://schemas.microsoft.com/office/drawing/2014/main" id="{C56FE11C-07A8-050F-AD7C-7F592FB7B3AE}"/>
              </a:ext>
            </a:extLst>
          </p:cNvPr>
          <p:cNvSpPr/>
          <p:nvPr/>
        </p:nvSpPr>
        <p:spPr>
          <a:xfrm>
            <a:off x="4319326" y="3164799"/>
            <a:ext cx="990600" cy="9906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43F2D96-D529-6831-33B7-0165AC0A7B70}"/>
              </a:ext>
            </a:extLst>
          </p:cNvPr>
          <p:cNvSpPr txBox="1"/>
          <p:nvPr/>
        </p:nvSpPr>
        <p:spPr>
          <a:xfrm>
            <a:off x="7772400" y="1397675"/>
            <a:ext cx="646331" cy="2031325"/>
          </a:xfrm>
          <a:prstGeom prst="rect">
            <a:avLst/>
          </a:prstGeom>
          <a:solidFill>
            <a:schemeClr val="tx1"/>
          </a:solidFill>
          <a:ln w="63500">
            <a:solidFill>
              <a:schemeClr val="accent1"/>
            </a:solidFill>
          </a:ln>
        </p:spPr>
        <p:txBody>
          <a:bodyPr wrap="none" rtlCol="0">
            <a:spAutoFit/>
          </a:bodyPr>
          <a:lstStyle/>
          <a:p>
            <a:r>
              <a:rPr lang="en-US" dirty="0">
                <a:solidFill>
                  <a:srgbClr val="7273F7"/>
                </a:solidFill>
              </a:rPr>
              <a:t>1938</a:t>
            </a:r>
          </a:p>
          <a:p>
            <a:r>
              <a:rPr lang="en-US" dirty="0">
                <a:solidFill>
                  <a:srgbClr val="55FF7F"/>
                </a:solidFill>
              </a:rPr>
              <a:t>1962</a:t>
            </a:r>
          </a:p>
          <a:p>
            <a:r>
              <a:rPr lang="en-US" dirty="0">
                <a:solidFill>
                  <a:srgbClr val="FF0000"/>
                </a:solidFill>
              </a:rPr>
              <a:t>1981</a:t>
            </a:r>
          </a:p>
          <a:p>
            <a:r>
              <a:rPr lang="en-US" dirty="0">
                <a:solidFill>
                  <a:srgbClr val="FFCCFF"/>
                </a:solidFill>
              </a:rPr>
              <a:t>1990</a:t>
            </a:r>
          </a:p>
          <a:p>
            <a:r>
              <a:rPr lang="en-US" dirty="0">
                <a:solidFill>
                  <a:srgbClr val="9999FF"/>
                </a:solidFill>
              </a:rPr>
              <a:t>1997</a:t>
            </a:r>
          </a:p>
          <a:p>
            <a:r>
              <a:rPr lang="en-US" dirty="0">
                <a:solidFill>
                  <a:srgbClr val="FFFF66"/>
                </a:solidFill>
              </a:rPr>
              <a:t>2010</a:t>
            </a:r>
          </a:p>
          <a:p>
            <a:r>
              <a:rPr lang="en-US" dirty="0">
                <a:solidFill>
                  <a:srgbClr val="66FFFF"/>
                </a:solidFill>
              </a:rPr>
              <a:t>2023</a:t>
            </a:r>
          </a:p>
        </p:txBody>
      </p:sp>
    </p:spTree>
    <p:extLst>
      <p:ext uri="{BB962C8B-B14F-4D97-AF65-F5344CB8AC3E}">
        <p14:creationId xmlns:p14="http://schemas.microsoft.com/office/powerpoint/2010/main" val="28212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D4275"/>
            </a:gs>
            <a:gs pos="100000">
              <a:schemeClr val="accent1"/>
            </a:gs>
          </a:gsLst>
          <a:lin ang="5400000" scaled="1"/>
        </a:gradFill>
        <a:effectLst/>
      </p:bgPr>
    </p:bg>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D7480F42-96FC-B935-8037-D673FD17F59C}"/>
              </a:ext>
            </a:extLst>
          </p:cNvPr>
          <p:cNvPicPr>
            <a:picLocks noChangeAspect="1"/>
          </p:cNvPicPr>
          <p:nvPr/>
        </p:nvPicPr>
        <p:blipFill rotWithShape="1">
          <a:blip r:embed="rId3">
            <a:extLst>
              <a:ext uri="{28A0092B-C50C-407E-A947-70E740481C1C}">
                <a14:useLocalDpi xmlns:a14="http://schemas.microsoft.com/office/drawing/2010/main" val="0"/>
              </a:ext>
            </a:extLst>
          </a:blip>
          <a:srcRect l="19337" b="18168"/>
          <a:stretch/>
        </p:blipFill>
        <p:spPr>
          <a:xfrm>
            <a:off x="496559" y="436715"/>
            <a:ext cx="8300079" cy="5964085"/>
          </a:xfrm>
          <a:prstGeom prst="rect">
            <a:avLst/>
          </a:prstGeom>
        </p:spPr>
      </p:pic>
    </p:spTree>
    <p:extLst>
      <p:ext uri="{BB962C8B-B14F-4D97-AF65-F5344CB8AC3E}">
        <p14:creationId xmlns:p14="http://schemas.microsoft.com/office/powerpoint/2010/main" val="1035402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D7480F42-96FC-B935-8037-D673FD17F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62" y="436715"/>
            <a:ext cx="8449276" cy="5984569"/>
          </a:xfrm>
          <a:prstGeom prst="rect">
            <a:avLst/>
          </a:prstGeom>
        </p:spPr>
      </p:pic>
      <p:pic>
        <p:nvPicPr>
          <p:cNvPr id="4" name="Picture 3">
            <a:extLst>
              <a:ext uri="{FF2B5EF4-FFF2-40B4-BE49-F238E27FC236}">
                <a16:creationId xmlns:a16="http://schemas.microsoft.com/office/drawing/2014/main" id="{F2B0B9E4-31F3-AF61-88D3-16BEA06E5C21}"/>
              </a:ext>
            </a:extLst>
          </p:cNvPr>
          <p:cNvPicPr>
            <a:picLocks noChangeAspect="1"/>
          </p:cNvPicPr>
          <p:nvPr/>
        </p:nvPicPr>
        <p:blipFill>
          <a:blip r:embed="rId4"/>
          <a:stretch>
            <a:fillRect/>
          </a:stretch>
        </p:blipFill>
        <p:spPr>
          <a:xfrm>
            <a:off x="147753" y="0"/>
            <a:ext cx="8848493" cy="6858000"/>
          </a:xfrm>
          <a:prstGeom prst="rect">
            <a:avLst/>
          </a:prstGeom>
        </p:spPr>
      </p:pic>
    </p:spTree>
    <p:extLst>
      <p:ext uri="{BB962C8B-B14F-4D97-AF65-F5344CB8AC3E}">
        <p14:creationId xmlns:p14="http://schemas.microsoft.com/office/powerpoint/2010/main" val="380990110"/>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6AE2-40BE-D26F-2F7E-23B17FE752F5}"/>
              </a:ext>
            </a:extLst>
          </p:cNvPr>
          <p:cNvSpPr>
            <a:spLocks noGrp="1"/>
          </p:cNvSpPr>
          <p:nvPr>
            <p:ph type="title" idx="4294967295"/>
          </p:nvPr>
        </p:nvSpPr>
        <p:spPr>
          <a:xfrm>
            <a:off x="800100" y="200507"/>
            <a:ext cx="7543800" cy="1143000"/>
          </a:xfrm>
          <a:prstGeom prst="rect">
            <a:avLst/>
          </a:prstGeom>
        </p:spPr>
        <p:txBody>
          <a:bodyPr/>
          <a:lstStyle/>
          <a:p>
            <a:r>
              <a:rPr lang="en-US" sz="3600" dirty="0">
                <a:solidFill>
                  <a:schemeClr val="bg1"/>
                </a:solidFill>
              </a:rPr>
              <a:t>FEMA: Flood Insurance Study</a:t>
            </a:r>
          </a:p>
        </p:txBody>
      </p:sp>
      <p:pic>
        <p:nvPicPr>
          <p:cNvPr id="10" name="Picture 9">
            <a:extLst>
              <a:ext uri="{FF2B5EF4-FFF2-40B4-BE49-F238E27FC236}">
                <a16:creationId xmlns:a16="http://schemas.microsoft.com/office/drawing/2014/main" id="{12EADDD3-0F13-75CF-7FD7-286424288E32}"/>
              </a:ext>
            </a:extLst>
          </p:cNvPr>
          <p:cNvPicPr>
            <a:picLocks noChangeAspect="1"/>
          </p:cNvPicPr>
          <p:nvPr/>
        </p:nvPicPr>
        <p:blipFill>
          <a:blip r:embed="rId3"/>
          <a:stretch>
            <a:fillRect/>
          </a:stretch>
        </p:blipFill>
        <p:spPr>
          <a:xfrm>
            <a:off x="144966" y="1102075"/>
            <a:ext cx="3657600" cy="4983918"/>
          </a:xfrm>
          <a:prstGeom prst="rect">
            <a:avLst/>
          </a:prstGeom>
          <a:ln w="25400" cmpd="sng">
            <a:solidFill>
              <a:schemeClr val="tx1"/>
            </a:solidFill>
          </a:ln>
        </p:spPr>
      </p:pic>
      <p:pic>
        <p:nvPicPr>
          <p:cNvPr id="12" name="Picture 11">
            <a:extLst>
              <a:ext uri="{FF2B5EF4-FFF2-40B4-BE49-F238E27FC236}">
                <a16:creationId xmlns:a16="http://schemas.microsoft.com/office/drawing/2014/main" id="{039B965E-DC53-93D9-FA4B-B24AFBFD883A}"/>
              </a:ext>
            </a:extLst>
          </p:cNvPr>
          <p:cNvPicPr>
            <a:picLocks noChangeAspect="1"/>
          </p:cNvPicPr>
          <p:nvPr/>
        </p:nvPicPr>
        <p:blipFill>
          <a:blip r:embed="rId4"/>
          <a:stretch>
            <a:fillRect/>
          </a:stretch>
        </p:blipFill>
        <p:spPr>
          <a:xfrm rot="20767277">
            <a:off x="2761048" y="1631343"/>
            <a:ext cx="5797169" cy="3735856"/>
          </a:xfrm>
          <a:prstGeom prst="rect">
            <a:avLst/>
          </a:prstGeom>
        </p:spPr>
      </p:pic>
    </p:spTree>
    <p:extLst>
      <p:ext uri="{BB962C8B-B14F-4D97-AF65-F5344CB8AC3E}">
        <p14:creationId xmlns:p14="http://schemas.microsoft.com/office/powerpoint/2010/main" val="1913154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6C2E1-E048-E290-3709-A7B11A4A9DF8}"/>
              </a:ext>
            </a:extLst>
          </p:cNvPr>
          <p:cNvPicPr>
            <a:picLocks noChangeAspect="1"/>
          </p:cNvPicPr>
          <p:nvPr/>
        </p:nvPicPr>
        <p:blipFill>
          <a:blip r:embed="rId3"/>
          <a:stretch>
            <a:fillRect/>
          </a:stretch>
        </p:blipFill>
        <p:spPr>
          <a:xfrm>
            <a:off x="384609" y="234175"/>
            <a:ext cx="8374781" cy="6389649"/>
          </a:xfrm>
          <a:prstGeom prst="rect">
            <a:avLst/>
          </a:prstGeom>
        </p:spPr>
      </p:pic>
      <p:cxnSp>
        <p:nvCxnSpPr>
          <p:cNvPr id="16" name="Straight Connector 15">
            <a:extLst>
              <a:ext uri="{FF2B5EF4-FFF2-40B4-BE49-F238E27FC236}">
                <a16:creationId xmlns:a16="http://schemas.microsoft.com/office/drawing/2014/main" id="{FDD68A50-30C2-A3CB-0386-F5C201B4FCF0}"/>
              </a:ext>
            </a:extLst>
          </p:cNvPr>
          <p:cNvCxnSpPr>
            <a:cxnSpLocks/>
          </p:cNvCxnSpPr>
          <p:nvPr/>
        </p:nvCxnSpPr>
        <p:spPr bwMode="auto">
          <a:xfrm flipV="1">
            <a:off x="2590800" y="2362200"/>
            <a:ext cx="76200" cy="838200"/>
          </a:xfrm>
          <a:prstGeom prst="line">
            <a:avLst/>
          </a:prstGeom>
          <a:solidFill>
            <a:schemeClr val="accent1"/>
          </a:solidFill>
          <a:ln w="38100" cap="flat" cmpd="sng" algn="ctr">
            <a:solidFill>
              <a:srgbClr val="FF0000"/>
            </a:solidFill>
            <a:prstDash val="solid"/>
            <a:round/>
            <a:headEnd type="none" w="sm" len="sm"/>
            <a:tailEnd type="none" w="sm" len="sm"/>
          </a:ln>
          <a:effectLst/>
        </p:spPr>
      </p:cxnSp>
      <p:cxnSp>
        <p:nvCxnSpPr>
          <p:cNvPr id="17" name="Straight Connector 16">
            <a:extLst>
              <a:ext uri="{FF2B5EF4-FFF2-40B4-BE49-F238E27FC236}">
                <a16:creationId xmlns:a16="http://schemas.microsoft.com/office/drawing/2014/main" id="{55E647D6-3125-C75A-D662-7E1C045AB017}"/>
              </a:ext>
            </a:extLst>
          </p:cNvPr>
          <p:cNvCxnSpPr>
            <a:cxnSpLocks/>
          </p:cNvCxnSpPr>
          <p:nvPr/>
        </p:nvCxnSpPr>
        <p:spPr bwMode="auto">
          <a:xfrm flipV="1">
            <a:off x="1905000" y="3428999"/>
            <a:ext cx="152400" cy="1295401"/>
          </a:xfrm>
          <a:prstGeom prst="line">
            <a:avLst/>
          </a:prstGeom>
          <a:solidFill>
            <a:schemeClr val="accent1"/>
          </a:solidFill>
          <a:ln w="38100" cap="flat" cmpd="sng" algn="ctr">
            <a:solidFill>
              <a:srgbClr val="FF0000"/>
            </a:solidFill>
            <a:prstDash val="solid"/>
            <a:round/>
            <a:headEnd type="none" w="sm" len="sm"/>
            <a:tailEnd type="none" w="sm" len="sm"/>
          </a:ln>
          <a:effectLst/>
        </p:spPr>
      </p:cxnSp>
      <p:cxnSp>
        <p:nvCxnSpPr>
          <p:cNvPr id="19" name="Straight Connector 18">
            <a:extLst>
              <a:ext uri="{FF2B5EF4-FFF2-40B4-BE49-F238E27FC236}">
                <a16:creationId xmlns:a16="http://schemas.microsoft.com/office/drawing/2014/main" id="{40D0D654-03B1-DCE6-5A23-0CAB3CBC0CDF}"/>
              </a:ext>
            </a:extLst>
          </p:cNvPr>
          <p:cNvCxnSpPr>
            <a:cxnSpLocks/>
          </p:cNvCxnSpPr>
          <p:nvPr/>
        </p:nvCxnSpPr>
        <p:spPr bwMode="auto">
          <a:xfrm flipV="1">
            <a:off x="2430966" y="2362200"/>
            <a:ext cx="236034" cy="2514601"/>
          </a:xfrm>
          <a:prstGeom prst="line">
            <a:avLst/>
          </a:prstGeom>
          <a:solidFill>
            <a:schemeClr val="accent1"/>
          </a:solidFill>
          <a:ln w="38100" cap="flat"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3255473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662B2-F5F3-279E-3D8E-BAC5D3D38465}"/>
              </a:ext>
            </a:extLst>
          </p:cNvPr>
          <p:cNvPicPr>
            <a:picLocks noChangeAspect="1"/>
          </p:cNvPicPr>
          <p:nvPr/>
        </p:nvPicPr>
        <p:blipFill>
          <a:blip r:embed="rId3"/>
          <a:stretch>
            <a:fillRect/>
          </a:stretch>
        </p:blipFill>
        <p:spPr>
          <a:xfrm>
            <a:off x="0" y="612241"/>
            <a:ext cx="9144000" cy="5633517"/>
          </a:xfrm>
          <a:prstGeom prst="rect">
            <a:avLst/>
          </a:prstGeom>
        </p:spPr>
      </p:pic>
    </p:spTree>
    <p:extLst>
      <p:ext uri="{BB962C8B-B14F-4D97-AF65-F5344CB8AC3E}">
        <p14:creationId xmlns:p14="http://schemas.microsoft.com/office/powerpoint/2010/main" val="1095191234"/>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brightnessContrast contrast="-31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AB22C5B-81DD-2054-103E-BE1197EF3BE6}"/>
              </a:ext>
            </a:extLst>
          </p:cNvPr>
          <p:cNvSpPr txBox="1">
            <a:spLocks noChangeArrowheads="1"/>
          </p:cNvSpPr>
          <p:nvPr/>
        </p:nvSpPr>
        <p:spPr bwMode="auto">
          <a:xfrm>
            <a:off x="228600" y="1752600"/>
            <a:ext cx="9144000" cy="12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ts val="3600"/>
              </a:lnSpc>
              <a:spcBef>
                <a:spcPts val="1800"/>
              </a:spcBef>
              <a:spcAft>
                <a:spcPct val="0"/>
              </a:spcAft>
              <a:buClrTx/>
              <a:buSzTx/>
              <a:buFontTx/>
              <a:buNone/>
              <a:tabLst/>
              <a:defRPr/>
            </a:pPr>
            <a:r>
              <a:rPr kumimoji="0" lang="en-US" altLang="en-US" sz="4400" b="1" i="0" u="none" strike="noStrike" kern="1200" cap="none" spc="0" normalizeH="0" baseline="0" noProof="0" dirty="0">
                <a:ln>
                  <a:noFill/>
                </a:ln>
                <a:solidFill>
                  <a:schemeClr val="accent3">
                    <a:lumMod val="95000"/>
                  </a:scheme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Meanders and Migrations:</a:t>
            </a:r>
          </a:p>
          <a:p>
            <a:pPr marL="0" marR="0" lvl="0" indent="0" algn="ctr" defTabSz="914400" rtl="0" eaLnBrk="0" fontAlgn="base" latinLnBrk="0" hangingPunct="0">
              <a:lnSpc>
                <a:spcPts val="3600"/>
              </a:lnSpc>
              <a:spcBef>
                <a:spcPts val="1800"/>
              </a:spcBef>
              <a:spcAft>
                <a:spcPct val="0"/>
              </a:spcAft>
              <a:buClrTx/>
              <a:buSzTx/>
              <a:buFontTx/>
              <a:buNone/>
              <a:tabLst/>
              <a:defRPr/>
            </a:pPr>
            <a:r>
              <a:rPr kumimoji="0" lang="en-US" altLang="en-US" sz="4400" b="1" i="0" u="none" strike="noStrike" kern="1200" cap="none" spc="0" normalizeH="0" baseline="0" noProof="0" dirty="0">
                <a:ln>
                  <a:noFill/>
                </a:ln>
                <a:solidFill>
                  <a:schemeClr val="accent3">
                    <a:lumMod val="95000"/>
                  </a:scheme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A Century on the Wolf River</a:t>
            </a:r>
          </a:p>
        </p:txBody>
      </p:sp>
      <p:sp>
        <p:nvSpPr>
          <p:cNvPr id="7" name="Text Box 3">
            <a:extLst>
              <a:ext uri="{FF2B5EF4-FFF2-40B4-BE49-F238E27FC236}">
                <a16:creationId xmlns:a16="http://schemas.microsoft.com/office/drawing/2014/main" id="{A7DC5684-A3EF-7C74-2AF1-139E6C8E4B68}"/>
              </a:ext>
            </a:extLst>
          </p:cNvPr>
          <p:cNvSpPr txBox="1">
            <a:spLocks noChangeArrowheads="1"/>
          </p:cNvSpPr>
          <p:nvPr/>
        </p:nvSpPr>
        <p:spPr bwMode="auto">
          <a:xfrm>
            <a:off x="0" y="4114800"/>
            <a:ext cx="9144000" cy="7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ts val="1800"/>
              </a:lnSpc>
              <a:spcBef>
                <a:spcPct val="50000"/>
              </a:spcBef>
              <a:spcAft>
                <a:spcPct val="0"/>
              </a:spcAft>
              <a:buClrTx/>
              <a:buSzTx/>
              <a:buFontTx/>
              <a:buNone/>
              <a:tabLst/>
              <a:defRPr/>
            </a:pPr>
            <a:r>
              <a:rPr kumimoji="0" lang="en-US" altLang="en-US" sz="4000" b="0" i="0" u="none" strike="noStrike" kern="1200" cap="none" spc="0" normalizeH="0" baseline="0" noProof="0" dirty="0">
                <a:ln>
                  <a:noFill/>
                </a:ln>
                <a:solidFill>
                  <a:srgbClr val="FFFFFF"/>
                </a:solidFill>
                <a:effectLst/>
                <a:uLnTx/>
                <a:uFillTx/>
                <a:latin typeface="Times New Roman" pitchFamily="18" charset="0"/>
                <a:ea typeface="+mn-ea"/>
                <a:cs typeface="+mn-cs"/>
              </a:rPr>
              <a:t> </a:t>
            </a:r>
            <a:r>
              <a:rPr lang="en-US" altLang="en-US" sz="2400" b="1" dirty="0">
                <a:solidFill>
                  <a:schemeClr val="accent3">
                    <a:lumMod val="9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Wesley Peck, DJ Wiseman</a:t>
            </a:r>
          </a:p>
          <a:p>
            <a:pPr marL="0" marR="0" lvl="0" indent="0" algn="ctr" defTabSz="914400" rtl="0" eaLnBrk="0" fontAlgn="base" latinLnBrk="0" hangingPunct="0">
              <a:lnSpc>
                <a:spcPts val="1800"/>
              </a:lnSpc>
              <a:spcBef>
                <a:spcPct val="50000"/>
              </a:spcBef>
              <a:spcAft>
                <a:spcPct val="0"/>
              </a:spcAft>
              <a:buClrTx/>
              <a:buSzTx/>
              <a:buFontTx/>
              <a:buNone/>
              <a:tabLst/>
              <a:defRPr/>
            </a:pPr>
            <a:r>
              <a:rPr lang="en-US" altLang="en-US" sz="2400" b="1" dirty="0">
                <a:solidFill>
                  <a:schemeClr val="accent3">
                    <a:lumMod val="9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TDOT Hydraulic Design Section</a:t>
            </a:r>
          </a:p>
        </p:txBody>
      </p:sp>
      <p:pic>
        <p:nvPicPr>
          <p:cNvPr id="4" name="Picture 3">
            <a:extLst>
              <a:ext uri="{FF2B5EF4-FFF2-40B4-BE49-F238E27FC236}">
                <a16:creationId xmlns:a16="http://schemas.microsoft.com/office/drawing/2014/main" id="{351368FA-B58F-7B01-0D81-6E5F4F7A682D}"/>
              </a:ext>
            </a:extLst>
          </p:cNvPr>
          <p:cNvPicPr>
            <a:picLocks noChangeAspect="1"/>
          </p:cNvPicPr>
          <p:nvPr/>
        </p:nvPicPr>
        <p:blipFill>
          <a:blip r:embed="rId5"/>
          <a:stretch>
            <a:fillRect/>
          </a:stretch>
        </p:blipFill>
        <p:spPr>
          <a:xfrm>
            <a:off x="3084447" y="269677"/>
            <a:ext cx="2975106" cy="768163"/>
          </a:xfrm>
          <a:prstGeom prst="rect">
            <a:avLst/>
          </a:prstGeom>
        </p:spPr>
      </p:pic>
    </p:spTree>
    <p:extLst>
      <p:ext uri="{BB962C8B-B14F-4D97-AF65-F5344CB8AC3E}">
        <p14:creationId xmlns:p14="http://schemas.microsoft.com/office/powerpoint/2010/main" val="374262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662B2-F5F3-279E-3D8E-BAC5D3D38465}"/>
              </a:ext>
            </a:extLst>
          </p:cNvPr>
          <p:cNvPicPr>
            <a:picLocks noChangeAspect="1"/>
          </p:cNvPicPr>
          <p:nvPr/>
        </p:nvPicPr>
        <p:blipFill rotWithShape="1">
          <a:blip r:embed="rId3"/>
          <a:srcRect l="23333" t="5628" r="40833" b="32416"/>
          <a:stretch/>
        </p:blipFill>
        <p:spPr>
          <a:xfrm>
            <a:off x="1676400" y="381000"/>
            <a:ext cx="5562600" cy="5925378"/>
          </a:xfrm>
          <a:prstGeom prst="rect">
            <a:avLst/>
          </a:prstGeom>
          <a:ln w="63500">
            <a:solidFill>
              <a:schemeClr val="bg1"/>
            </a:solidFill>
          </a:ln>
        </p:spPr>
      </p:pic>
    </p:spTree>
    <p:extLst>
      <p:ext uri="{BB962C8B-B14F-4D97-AF65-F5344CB8AC3E}">
        <p14:creationId xmlns:p14="http://schemas.microsoft.com/office/powerpoint/2010/main" val="5940985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7C12F-6C58-D7E2-4E5A-3B92391D164A}"/>
              </a:ext>
            </a:extLst>
          </p:cNvPr>
          <p:cNvPicPr>
            <a:picLocks noChangeAspect="1"/>
          </p:cNvPicPr>
          <p:nvPr/>
        </p:nvPicPr>
        <p:blipFill>
          <a:blip r:embed="rId3"/>
          <a:stretch>
            <a:fillRect/>
          </a:stretch>
        </p:blipFill>
        <p:spPr>
          <a:xfrm>
            <a:off x="238610" y="164168"/>
            <a:ext cx="8666779" cy="6529664"/>
          </a:xfrm>
          <a:prstGeom prst="rect">
            <a:avLst/>
          </a:prstGeom>
        </p:spPr>
      </p:pic>
    </p:spTree>
    <p:extLst>
      <p:ext uri="{BB962C8B-B14F-4D97-AF65-F5344CB8AC3E}">
        <p14:creationId xmlns:p14="http://schemas.microsoft.com/office/powerpoint/2010/main" val="1561272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965427-3255-7811-CACF-B8635936B11E}"/>
              </a:ext>
            </a:extLst>
          </p:cNvPr>
          <p:cNvPicPr>
            <a:picLocks noChangeAspect="1"/>
          </p:cNvPicPr>
          <p:nvPr/>
        </p:nvPicPr>
        <p:blipFill>
          <a:blip r:embed="rId3"/>
          <a:stretch>
            <a:fillRect/>
          </a:stretch>
        </p:blipFill>
        <p:spPr>
          <a:xfrm>
            <a:off x="215544" y="685800"/>
            <a:ext cx="8712912" cy="5771981"/>
          </a:xfrm>
          <a:prstGeom prst="rect">
            <a:avLst/>
          </a:prstGeom>
        </p:spPr>
      </p:pic>
      <p:sp>
        <p:nvSpPr>
          <p:cNvPr id="2" name="TextBox 1">
            <a:extLst>
              <a:ext uri="{FF2B5EF4-FFF2-40B4-BE49-F238E27FC236}">
                <a16:creationId xmlns:a16="http://schemas.microsoft.com/office/drawing/2014/main" id="{015F487E-CBD7-5FF1-6AB4-23AA86786469}"/>
              </a:ext>
            </a:extLst>
          </p:cNvPr>
          <p:cNvSpPr txBox="1"/>
          <p:nvPr/>
        </p:nvSpPr>
        <p:spPr>
          <a:xfrm>
            <a:off x="1302419" y="168379"/>
            <a:ext cx="6539162" cy="461665"/>
          </a:xfrm>
          <a:prstGeom prst="rect">
            <a:avLst/>
          </a:prstGeom>
          <a:noFill/>
        </p:spPr>
        <p:txBody>
          <a:bodyPr wrap="none" rtlCol="0">
            <a:spAutoFit/>
          </a:bodyPr>
          <a:lstStyle/>
          <a:p>
            <a:r>
              <a:rPr lang="en-US" sz="2400" dirty="0">
                <a:solidFill>
                  <a:schemeClr val="bg1"/>
                </a:solidFill>
              </a:rPr>
              <a:t>Known Tailwater Condition from Mississippi River</a:t>
            </a:r>
          </a:p>
        </p:txBody>
      </p:sp>
      <p:sp>
        <p:nvSpPr>
          <p:cNvPr id="3" name="TextBox 2">
            <a:extLst>
              <a:ext uri="{FF2B5EF4-FFF2-40B4-BE49-F238E27FC236}">
                <a16:creationId xmlns:a16="http://schemas.microsoft.com/office/drawing/2014/main" id="{5C2E4FA8-D06B-805E-4ED3-FC0B2337ACA0}"/>
              </a:ext>
            </a:extLst>
          </p:cNvPr>
          <p:cNvSpPr txBox="1"/>
          <p:nvPr/>
        </p:nvSpPr>
        <p:spPr>
          <a:xfrm>
            <a:off x="990600" y="4038600"/>
            <a:ext cx="1212182" cy="646331"/>
          </a:xfrm>
          <a:prstGeom prst="rect">
            <a:avLst/>
          </a:prstGeom>
          <a:solidFill>
            <a:schemeClr val="bg1"/>
          </a:solidFill>
        </p:spPr>
        <p:txBody>
          <a:bodyPr wrap="square" rtlCol="0">
            <a:spAutoFit/>
          </a:bodyPr>
          <a:lstStyle/>
          <a:p>
            <a:pPr algn="ctr"/>
            <a:r>
              <a:rPr lang="en-US" dirty="0">
                <a:solidFill>
                  <a:schemeClr val="accent1">
                    <a:lumMod val="75000"/>
                  </a:schemeClr>
                </a:solidFill>
              </a:rPr>
              <a:t>Elevation: 233.3’</a:t>
            </a:r>
            <a:endParaRPr lang="en-US" dirty="0">
              <a:solidFill>
                <a:schemeClr val="bg1"/>
              </a:solidFill>
            </a:endParaRPr>
          </a:p>
        </p:txBody>
      </p:sp>
    </p:spTree>
    <p:extLst>
      <p:ext uri="{BB962C8B-B14F-4D97-AF65-F5344CB8AC3E}">
        <p14:creationId xmlns:p14="http://schemas.microsoft.com/office/powerpoint/2010/main" val="9584134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4FDED-5559-C592-BAB6-E3C53808E905}"/>
              </a:ext>
            </a:extLst>
          </p:cNvPr>
          <p:cNvPicPr>
            <a:picLocks noChangeAspect="1"/>
          </p:cNvPicPr>
          <p:nvPr/>
        </p:nvPicPr>
        <p:blipFill>
          <a:blip r:embed="rId3"/>
          <a:stretch>
            <a:fillRect/>
          </a:stretch>
        </p:blipFill>
        <p:spPr>
          <a:xfrm>
            <a:off x="272891" y="838200"/>
            <a:ext cx="8598218" cy="5579037"/>
          </a:xfrm>
          <a:prstGeom prst="rect">
            <a:avLst/>
          </a:prstGeom>
        </p:spPr>
      </p:pic>
      <p:sp>
        <p:nvSpPr>
          <p:cNvPr id="2" name="TextBox 1">
            <a:extLst>
              <a:ext uri="{FF2B5EF4-FFF2-40B4-BE49-F238E27FC236}">
                <a16:creationId xmlns:a16="http://schemas.microsoft.com/office/drawing/2014/main" id="{02C3851C-2E0A-3D00-4DCB-134CCA47975C}"/>
              </a:ext>
            </a:extLst>
          </p:cNvPr>
          <p:cNvSpPr txBox="1"/>
          <p:nvPr/>
        </p:nvSpPr>
        <p:spPr>
          <a:xfrm>
            <a:off x="884484" y="209930"/>
            <a:ext cx="7375032" cy="461665"/>
          </a:xfrm>
          <a:prstGeom prst="rect">
            <a:avLst/>
          </a:prstGeom>
          <a:noFill/>
        </p:spPr>
        <p:txBody>
          <a:bodyPr wrap="none" rtlCol="0">
            <a:spAutoFit/>
          </a:bodyPr>
          <a:lstStyle/>
          <a:p>
            <a:pPr algn="ctr"/>
            <a:r>
              <a:rPr lang="en-US" sz="2400" dirty="0">
                <a:solidFill>
                  <a:schemeClr val="bg1"/>
                </a:solidFill>
              </a:rPr>
              <a:t>FEMA Flood Insurance Study: Wolf River Floodway Data</a:t>
            </a:r>
          </a:p>
        </p:txBody>
      </p:sp>
    </p:spTree>
    <p:extLst>
      <p:ext uri="{BB962C8B-B14F-4D97-AF65-F5344CB8AC3E}">
        <p14:creationId xmlns:p14="http://schemas.microsoft.com/office/powerpoint/2010/main" val="2480854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675F99-E5CE-B557-9DF9-E7F7EA976966}"/>
              </a:ext>
            </a:extLst>
          </p:cNvPr>
          <p:cNvSpPr txBox="1"/>
          <p:nvPr/>
        </p:nvSpPr>
        <p:spPr>
          <a:xfrm>
            <a:off x="426534" y="99814"/>
            <a:ext cx="8374600" cy="461665"/>
          </a:xfrm>
          <a:prstGeom prst="rect">
            <a:avLst/>
          </a:prstGeom>
          <a:noFill/>
        </p:spPr>
        <p:txBody>
          <a:bodyPr wrap="none" rtlCol="0">
            <a:spAutoFit/>
          </a:bodyPr>
          <a:lstStyle/>
          <a:p>
            <a:r>
              <a:rPr lang="en-US" sz="2400" dirty="0">
                <a:solidFill>
                  <a:schemeClr val="bg1"/>
                </a:solidFill>
              </a:rPr>
              <a:t>Known Base Flood Elevation, without Mississippi River Tailwater</a:t>
            </a:r>
          </a:p>
        </p:txBody>
      </p:sp>
      <p:pic>
        <p:nvPicPr>
          <p:cNvPr id="7" name="Picture 6">
            <a:extLst>
              <a:ext uri="{FF2B5EF4-FFF2-40B4-BE49-F238E27FC236}">
                <a16:creationId xmlns:a16="http://schemas.microsoft.com/office/drawing/2014/main" id="{BD79F767-7265-5DA9-31E3-BF3D8B8D7C0B}"/>
              </a:ext>
            </a:extLst>
          </p:cNvPr>
          <p:cNvPicPr>
            <a:picLocks noChangeAspect="1"/>
          </p:cNvPicPr>
          <p:nvPr/>
        </p:nvPicPr>
        <p:blipFill>
          <a:blip r:embed="rId3"/>
          <a:stretch>
            <a:fillRect/>
          </a:stretch>
        </p:blipFill>
        <p:spPr>
          <a:xfrm>
            <a:off x="628633" y="685800"/>
            <a:ext cx="7886734" cy="5843301"/>
          </a:xfrm>
          <a:prstGeom prst="rect">
            <a:avLst/>
          </a:prstGeom>
        </p:spPr>
      </p:pic>
      <p:sp>
        <p:nvSpPr>
          <p:cNvPr id="3" name="TextBox 2">
            <a:extLst>
              <a:ext uri="{FF2B5EF4-FFF2-40B4-BE49-F238E27FC236}">
                <a16:creationId xmlns:a16="http://schemas.microsoft.com/office/drawing/2014/main" id="{C63134AE-9FD6-CA26-4ED4-93C4834D5A1A}"/>
              </a:ext>
            </a:extLst>
          </p:cNvPr>
          <p:cNvSpPr txBox="1"/>
          <p:nvPr/>
        </p:nvSpPr>
        <p:spPr>
          <a:xfrm>
            <a:off x="76200" y="3733800"/>
            <a:ext cx="1212182" cy="646331"/>
          </a:xfrm>
          <a:prstGeom prst="rect">
            <a:avLst/>
          </a:prstGeom>
          <a:solidFill>
            <a:schemeClr val="bg1"/>
          </a:solidFill>
        </p:spPr>
        <p:txBody>
          <a:bodyPr wrap="square" rtlCol="0">
            <a:spAutoFit/>
          </a:bodyPr>
          <a:lstStyle/>
          <a:p>
            <a:pPr algn="ctr"/>
            <a:r>
              <a:rPr lang="en-US" dirty="0">
                <a:solidFill>
                  <a:schemeClr val="accent1">
                    <a:lumMod val="75000"/>
                  </a:schemeClr>
                </a:solidFill>
              </a:rPr>
              <a:t>Elevation: 215.3’</a:t>
            </a:r>
            <a:endParaRPr lang="en-US" dirty="0">
              <a:solidFill>
                <a:schemeClr val="bg1"/>
              </a:solidFill>
            </a:endParaRPr>
          </a:p>
        </p:txBody>
      </p:sp>
    </p:spTree>
    <p:extLst>
      <p:ext uri="{BB962C8B-B14F-4D97-AF65-F5344CB8AC3E}">
        <p14:creationId xmlns:p14="http://schemas.microsoft.com/office/powerpoint/2010/main" val="1280015794"/>
      </p:ext>
    </p:extLst>
  </p:cSld>
  <p:clrMapOvr>
    <a:masterClrMapping/>
  </p:clrMapOvr>
  <mc:AlternateContent xmlns:mc="http://schemas.openxmlformats.org/markup-compatibility/2006" xmlns:p14="http://schemas.microsoft.com/office/powerpoint/2010/main">
    <mc:Choice Requires="p14">
      <p:transition p14:dur="10" advTm="17946"/>
    </mc:Choice>
    <mc:Fallback xmlns="">
      <p:transition advTm="1794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675F99-E5CE-B557-9DF9-E7F7EA976966}"/>
              </a:ext>
            </a:extLst>
          </p:cNvPr>
          <p:cNvSpPr txBox="1"/>
          <p:nvPr/>
        </p:nvSpPr>
        <p:spPr>
          <a:xfrm>
            <a:off x="426534" y="99814"/>
            <a:ext cx="8374600" cy="461665"/>
          </a:xfrm>
          <a:prstGeom prst="rect">
            <a:avLst/>
          </a:prstGeom>
          <a:noFill/>
        </p:spPr>
        <p:txBody>
          <a:bodyPr wrap="none" rtlCol="0">
            <a:spAutoFit/>
          </a:bodyPr>
          <a:lstStyle/>
          <a:p>
            <a:r>
              <a:rPr lang="en-US" sz="2400" dirty="0">
                <a:solidFill>
                  <a:schemeClr val="bg1"/>
                </a:solidFill>
              </a:rPr>
              <a:t>Known Base Flood Elevation, without Mississippi River Tailwater</a:t>
            </a:r>
          </a:p>
        </p:txBody>
      </p:sp>
      <p:pic>
        <p:nvPicPr>
          <p:cNvPr id="5" name="Screen Recording 4">
            <a:hlinkClick r:id="" action="ppaction://media"/>
            <a:extLst>
              <a:ext uri="{FF2B5EF4-FFF2-40B4-BE49-F238E27FC236}">
                <a16:creationId xmlns:a16="http://schemas.microsoft.com/office/drawing/2014/main" id="{AEF35EFB-5E25-84F3-AC40-67DC557847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387" y="561479"/>
            <a:ext cx="7769225" cy="6136964"/>
          </a:xfrm>
          <a:prstGeom prst="rect">
            <a:avLst/>
          </a:prstGeom>
        </p:spPr>
      </p:pic>
    </p:spTree>
    <p:extLst>
      <p:ext uri="{BB962C8B-B14F-4D97-AF65-F5344CB8AC3E}">
        <p14:creationId xmlns:p14="http://schemas.microsoft.com/office/powerpoint/2010/main" val="1896641383"/>
      </p:ext>
    </p:extLst>
  </p:cSld>
  <p:clrMapOvr>
    <a:masterClrMapping/>
  </p:clrMapOvr>
  <mc:AlternateContent xmlns:mc="http://schemas.openxmlformats.org/markup-compatibility/2006" xmlns:p14="http://schemas.microsoft.com/office/powerpoint/2010/main">
    <mc:Choice Requires="p14">
      <p:transition p14:dur="10" advTm="17946"/>
    </mc:Choice>
    <mc:Fallback xmlns="">
      <p:transition advTm="17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42CA1-4B6C-EBA2-186E-5C55976E43B1}"/>
              </a:ext>
            </a:extLst>
          </p:cNvPr>
          <p:cNvPicPr>
            <a:picLocks noChangeAspect="1"/>
          </p:cNvPicPr>
          <p:nvPr/>
        </p:nvPicPr>
        <p:blipFill rotWithShape="1">
          <a:blip r:embed="rId3"/>
          <a:srcRect l="3759" r="9867"/>
          <a:stretch/>
        </p:blipFill>
        <p:spPr>
          <a:xfrm>
            <a:off x="457200" y="310802"/>
            <a:ext cx="8229600" cy="6236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608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98A20C-01DC-87A2-D7E8-B2A31BCA88B0}"/>
              </a:ext>
            </a:extLst>
          </p:cNvPr>
          <p:cNvPicPr>
            <a:picLocks noChangeAspect="1"/>
          </p:cNvPicPr>
          <p:nvPr/>
        </p:nvPicPr>
        <p:blipFill>
          <a:blip r:embed="rId3"/>
          <a:stretch>
            <a:fillRect/>
          </a:stretch>
        </p:blipFill>
        <p:spPr>
          <a:xfrm>
            <a:off x="389383" y="304800"/>
            <a:ext cx="6096000" cy="3425736"/>
          </a:xfrm>
          <a:prstGeom prst="rect">
            <a:avLst/>
          </a:prstGeom>
        </p:spPr>
      </p:pic>
      <p:pic>
        <p:nvPicPr>
          <p:cNvPr id="3" name="Picture 2">
            <a:extLst>
              <a:ext uri="{FF2B5EF4-FFF2-40B4-BE49-F238E27FC236}">
                <a16:creationId xmlns:a16="http://schemas.microsoft.com/office/drawing/2014/main" id="{D1859FA7-A22E-46B1-916B-2EDB3FDEC0EE}"/>
              </a:ext>
            </a:extLst>
          </p:cNvPr>
          <p:cNvPicPr>
            <a:picLocks noChangeAspect="1"/>
          </p:cNvPicPr>
          <p:nvPr/>
        </p:nvPicPr>
        <p:blipFill>
          <a:blip r:embed="rId4"/>
          <a:stretch>
            <a:fillRect/>
          </a:stretch>
        </p:blipFill>
        <p:spPr>
          <a:xfrm rot="21183593">
            <a:off x="183066" y="2955400"/>
            <a:ext cx="3696585" cy="3038910"/>
          </a:xfrm>
          <a:prstGeom prst="rect">
            <a:avLst/>
          </a:prstGeom>
        </p:spPr>
      </p:pic>
      <p:pic>
        <p:nvPicPr>
          <p:cNvPr id="7" name="Picture 6">
            <a:extLst>
              <a:ext uri="{FF2B5EF4-FFF2-40B4-BE49-F238E27FC236}">
                <a16:creationId xmlns:a16="http://schemas.microsoft.com/office/drawing/2014/main" id="{B77645BB-649B-6D92-2148-9F00E139311E}"/>
              </a:ext>
            </a:extLst>
          </p:cNvPr>
          <p:cNvPicPr>
            <a:picLocks noChangeAspect="1"/>
          </p:cNvPicPr>
          <p:nvPr/>
        </p:nvPicPr>
        <p:blipFill>
          <a:blip r:embed="rId5"/>
          <a:stretch>
            <a:fillRect/>
          </a:stretch>
        </p:blipFill>
        <p:spPr>
          <a:xfrm rot="21064913">
            <a:off x="3933823" y="2568849"/>
            <a:ext cx="5034857" cy="2486660"/>
          </a:xfrm>
          <a:prstGeom prst="rect">
            <a:avLst/>
          </a:prstGeom>
        </p:spPr>
      </p:pic>
      <p:pic>
        <p:nvPicPr>
          <p:cNvPr id="9" name="Picture 8">
            <a:extLst>
              <a:ext uri="{FF2B5EF4-FFF2-40B4-BE49-F238E27FC236}">
                <a16:creationId xmlns:a16="http://schemas.microsoft.com/office/drawing/2014/main" id="{3F8E31CE-E537-9CC1-0389-8B1C225C1D14}"/>
              </a:ext>
            </a:extLst>
          </p:cNvPr>
          <p:cNvPicPr>
            <a:picLocks noChangeAspect="1"/>
          </p:cNvPicPr>
          <p:nvPr/>
        </p:nvPicPr>
        <p:blipFill>
          <a:blip r:embed="rId6"/>
          <a:stretch>
            <a:fillRect/>
          </a:stretch>
        </p:blipFill>
        <p:spPr>
          <a:xfrm rot="207349">
            <a:off x="4286998" y="4029509"/>
            <a:ext cx="4581360" cy="2628484"/>
          </a:xfrm>
          <a:prstGeom prst="rect">
            <a:avLst/>
          </a:prstGeom>
        </p:spPr>
      </p:pic>
      <p:pic>
        <p:nvPicPr>
          <p:cNvPr id="11" name="Picture 10">
            <a:extLst>
              <a:ext uri="{FF2B5EF4-FFF2-40B4-BE49-F238E27FC236}">
                <a16:creationId xmlns:a16="http://schemas.microsoft.com/office/drawing/2014/main" id="{D62040DF-F5CB-7F2C-794E-4A9FBC72ABC7}"/>
              </a:ext>
            </a:extLst>
          </p:cNvPr>
          <p:cNvPicPr>
            <a:picLocks noChangeAspect="1"/>
          </p:cNvPicPr>
          <p:nvPr/>
        </p:nvPicPr>
        <p:blipFill>
          <a:blip r:embed="rId7"/>
          <a:stretch>
            <a:fillRect/>
          </a:stretch>
        </p:blipFill>
        <p:spPr>
          <a:xfrm rot="376904">
            <a:off x="5825564" y="381000"/>
            <a:ext cx="3117850" cy="1912346"/>
          </a:xfrm>
          <a:prstGeom prst="rect">
            <a:avLst/>
          </a:prstGeom>
        </p:spPr>
      </p:pic>
      <p:sp>
        <p:nvSpPr>
          <p:cNvPr id="12" name="TextBox 11">
            <a:extLst>
              <a:ext uri="{FF2B5EF4-FFF2-40B4-BE49-F238E27FC236}">
                <a16:creationId xmlns:a16="http://schemas.microsoft.com/office/drawing/2014/main" id="{9990E15B-3D82-16D4-07C3-8BCF6F079B99}"/>
              </a:ext>
            </a:extLst>
          </p:cNvPr>
          <p:cNvSpPr txBox="1"/>
          <p:nvPr/>
        </p:nvSpPr>
        <p:spPr>
          <a:xfrm>
            <a:off x="389383" y="6193550"/>
            <a:ext cx="3653564" cy="461665"/>
          </a:xfrm>
          <a:prstGeom prst="rect">
            <a:avLst/>
          </a:prstGeom>
          <a:noFill/>
        </p:spPr>
        <p:txBody>
          <a:bodyPr wrap="none" rtlCol="0">
            <a:spAutoFit/>
          </a:bodyPr>
          <a:lstStyle/>
          <a:p>
            <a:r>
              <a:rPr lang="en-US" sz="2400" dirty="0">
                <a:solidFill>
                  <a:schemeClr val="bg1"/>
                </a:solidFill>
              </a:rPr>
              <a:t>Data Comparison: 1D to 2D</a:t>
            </a:r>
          </a:p>
        </p:txBody>
      </p:sp>
    </p:spTree>
    <p:extLst>
      <p:ext uri="{BB962C8B-B14F-4D97-AF65-F5344CB8AC3E}">
        <p14:creationId xmlns:p14="http://schemas.microsoft.com/office/powerpoint/2010/main" val="400156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798F0ADF-A393-3789-A590-B6A44D83DE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18" y="549275"/>
            <a:ext cx="8953964" cy="5759450"/>
          </a:xfrm>
          <a:prstGeom prst="rect">
            <a:avLst/>
          </a:prstGeom>
        </p:spPr>
      </p:pic>
    </p:spTree>
    <p:extLst>
      <p:ext uri="{BB962C8B-B14F-4D97-AF65-F5344CB8AC3E}">
        <p14:creationId xmlns:p14="http://schemas.microsoft.com/office/powerpoint/2010/main" val="993630516"/>
      </p:ext>
    </p:extLst>
  </p:cSld>
  <p:clrMapOvr>
    <a:masterClrMapping/>
  </p:clrMapOvr>
  <mc:AlternateContent xmlns:mc="http://schemas.openxmlformats.org/markup-compatibility/2006" xmlns:p14="http://schemas.microsoft.com/office/powerpoint/2010/main">
    <mc:Choice Requires="p14">
      <p:transition p14:dur="0" advTm="57444"/>
    </mc:Choice>
    <mc:Fallback xmlns="">
      <p:transition advTm="5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DD0DCBEF-9AFA-9DF6-1ADD-A096B932BF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0213"/>
            <a:ext cx="9144000" cy="5997575"/>
          </a:xfrm>
          <a:prstGeom prst="rect">
            <a:avLst/>
          </a:prstGeom>
        </p:spPr>
      </p:pic>
    </p:spTree>
    <p:extLst>
      <p:ext uri="{BB962C8B-B14F-4D97-AF65-F5344CB8AC3E}">
        <p14:creationId xmlns:p14="http://schemas.microsoft.com/office/powerpoint/2010/main" val="1114088577"/>
      </p:ext>
    </p:extLst>
  </p:cSld>
  <p:clrMapOvr>
    <a:masterClrMapping/>
  </p:clrMapOvr>
  <mc:AlternateContent xmlns:mc="http://schemas.openxmlformats.org/markup-compatibility/2006" xmlns:p14="http://schemas.microsoft.com/office/powerpoint/2010/main">
    <mc:Choice Requires="p14">
      <p:transition p14:dur="0" advTm="12655"/>
    </mc:Choice>
    <mc:Fallback xmlns="">
      <p:transition advTm="1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brightnessContrast contrast="-31000"/>
                    </a14:imgEffect>
                  </a14:imgLayer>
                </a14:imgProps>
              </a:ext>
            </a:extLst>
          </a:blip>
          <a:srcRect/>
          <a:stretch>
            <a:fillRect l="-16000" r="-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739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5522D9EE-5C49-0E78-D8C1-87A8000B9B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06388"/>
            <a:ext cx="9144000" cy="6243637"/>
          </a:xfrm>
          <a:prstGeom prst="rect">
            <a:avLst/>
          </a:prstGeom>
        </p:spPr>
      </p:pic>
    </p:spTree>
    <p:extLst>
      <p:ext uri="{BB962C8B-B14F-4D97-AF65-F5344CB8AC3E}">
        <p14:creationId xmlns:p14="http://schemas.microsoft.com/office/powerpoint/2010/main" val="8624267"/>
      </p:ext>
    </p:extLst>
  </p:cSld>
  <p:clrMapOvr>
    <a:masterClrMapping/>
  </p:clrMapOvr>
  <mc:AlternateContent xmlns:mc="http://schemas.openxmlformats.org/markup-compatibility/2006" xmlns:p14="http://schemas.microsoft.com/office/powerpoint/2010/main">
    <mc:Choice Requires="p14">
      <p:transition p14:dur="0" advTm="12678"/>
    </mc:Choice>
    <mc:Fallback xmlns="">
      <p:transition advTm="1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8EC88C-71FC-DCBE-D3A3-0A6A458073FC}"/>
              </a:ext>
            </a:extLst>
          </p:cNvPr>
          <p:cNvPicPr>
            <a:picLocks noChangeAspect="1"/>
          </p:cNvPicPr>
          <p:nvPr/>
        </p:nvPicPr>
        <p:blipFill rotWithShape="1">
          <a:blip r:embed="rId3"/>
          <a:srcRect t="7778"/>
          <a:stretch/>
        </p:blipFill>
        <p:spPr>
          <a:xfrm>
            <a:off x="429993" y="266700"/>
            <a:ext cx="8284014" cy="6324600"/>
          </a:xfrm>
          <a:prstGeom prst="rect">
            <a:avLst/>
          </a:prstGeom>
        </p:spPr>
      </p:pic>
    </p:spTree>
    <p:extLst>
      <p:ext uri="{BB962C8B-B14F-4D97-AF65-F5344CB8AC3E}">
        <p14:creationId xmlns:p14="http://schemas.microsoft.com/office/powerpoint/2010/main" val="2693727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02832F-2D70-36A8-5ACC-5643430E6FC8}"/>
              </a:ext>
            </a:extLst>
          </p:cNvPr>
          <p:cNvPicPr>
            <a:picLocks/>
          </p:cNvPicPr>
          <p:nvPr/>
        </p:nvPicPr>
        <p:blipFill>
          <a:blip r:embed="rId3"/>
          <a:stretch>
            <a:fillRect/>
          </a:stretch>
        </p:blipFill>
        <p:spPr>
          <a:xfrm>
            <a:off x="429768" y="265176"/>
            <a:ext cx="8284464" cy="6327648"/>
          </a:xfrm>
          <a:prstGeom prst="rect">
            <a:avLst/>
          </a:prstGeom>
        </p:spPr>
      </p:pic>
    </p:spTree>
    <p:extLst>
      <p:ext uri="{BB962C8B-B14F-4D97-AF65-F5344CB8AC3E}">
        <p14:creationId xmlns:p14="http://schemas.microsoft.com/office/powerpoint/2010/main" val="1820498224"/>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83AA01C-ECD3-1E53-FC0E-0921569EFD5E}"/>
              </a:ext>
            </a:extLst>
          </p:cNvPr>
          <p:cNvPicPr>
            <a:picLocks noGrp="1" noChangeAspect="1"/>
          </p:cNvPicPr>
          <p:nvPr>
            <p:ph type="pic" idx="4294967295"/>
          </p:nvPr>
        </p:nvPicPr>
        <p:blipFill>
          <a:blip r:embed="rId3"/>
          <a:srcRect l="2579" r="2579"/>
          <a:stretch/>
        </p:blipFill>
        <p:spPr>
          <a:xfrm>
            <a:off x="304800" y="1066800"/>
            <a:ext cx="8534400" cy="4114800"/>
          </a:xfrm>
          <a:prstGeom prst="rect">
            <a:avLst/>
          </a:prstGeom>
        </p:spPr>
      </p:pic>
      <p:sp>
        <p:nvSpPr>
          <p:cNvPr id="9" name="TextBox 8">
            <a:extLst>
              <a:ext uri="{FF2B5EF4-FFF2-40B4-BE49-F238E27FC236}">
                <a16:creationId xmlns:a16="http://schemas.microsoft.com/office/drawing/2014/main" id="{3EEA22E4-3D47-45BF-008F-89C7F47CA107}"/>
              </a:ext>
            </a:extLst>
          </p:cNvPr>
          <p:cNvSpPr txBox="1"/>
          <p:nvPr/>
        </p:nvSpPr>
        <p:spPr>
          <a:xfrm>
            <a:off x="1028700" y="235803"/>
            <a:ext cx="7086600" cy="830997"/>
          </a:xfrm>
          <a:prstGeom prst="rect">
            <a:avLst/>
          </a:prstGeom>
          <a:noFill/>
        </p:spPr>
        <p:txBody>
          <a:bodyPr wrap="square" rtlCol="0">
            <a:spAutoFit/>
          </a:bodyPr>
          <a:lstStyle/>
          <a:p>
            <a:pPr algn="ctr"/>
            <a:r>
              <a:rPr lang="en-US" sz="2400" dirty="0">
                <a:solidFill>
                  <a:schemeClr val="bg1">
                    <a:lumMod val="95000"/>
                  </a:schemeClr>
                </a:solidFill>
              </a:rPr>
              <a:t>USACE Memphis District Model of the Wolf River: HEC-RAS 1D</a:t>
            </a:r>
          </a:p>
        </p:txBody>
      </p:sp>
    </p:spTree>
    <p:extLst>
      <p:ext uri="{BB962C8B-B14F-4D97-AF65-F5344CB8AC3E}">
        <p14:creationId xmlns:p14="http://schemas.microsoft.com/office/powerpoint/2010/main" val="3106346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83AA01C-ECD3-1E53-FC0E-0921569EFD5E}"/>
              </a:ext>
            </a:extLst>
          </p:cNvPr>
          <p:cNvPicPr>
            <a:picLocks noGrp="1" noChangeAspect="1"/>
          </p:cNvPicPr>
          <p:nvPr>
            <p:ph type="pic" idx="4294967295"/>
          </p:nvPr>
        </p:nvPicPr>
        <p:blipFill>
          <a:blip r:embed="rId3"/>
          <a:srcRect l="2579" r="2579"/>
          <a:stretch/>
        </p:blipFill>
        <p:spPr>
          <a:xfrm>
            <a:off x="304800" y="1066800"/>
            <a:ext cx="8534400" cy="4114800"/>
          </a:xfrm>
          <a:prstGeom prst="rect">
            <a:avLst/>
          </a:prstGeom>
        </p:spPr>
      </p:pic>
      <p:sp>
        <p:nvSpPr>
          <p:cNvPr id="9" name="TextBox 8">
            <a:extLst>
              <a:ext uri="{FF2B5EF4-FFF2-40B4-BE49-F238E27FC236}">
                <a16:creationId xmlns:a16="http://schemas.microsoft.com/office/drawing/2014/main" id="{3EEA22E4-3D47-45BF-008F-89C7F47CA107}"/>
              </a:ext>
            </a:extLst>
          </p:cNvPr>
          <p:cNvSpPr txBox="1"/>
          <p:nvPr/>
        </p:nvSpPr>
        <p:spPr>
          <a:xfrm>
            <a:off x="1028700" y="235803"/>
            <a:ext cx="7086600" cy="830997"/>
          </a:xfrm>
          <a:prstGeom prst="rect">
            <a:avLst/>
          </a:prstGeom>
          <a:noFill/>
        </p:spPr>
        <p:txBody>
          <a:bodyPr wrap="square" rtlCol="0">
            <a:spAutoFit/>
          </a:bodyPr>
          <a:lstStyle/>
          <a:p>
            <a:pPr algn="ctr"/>
            <a:r>
              <a:rPr lang="en-US" sz="2400" dirty="0">
                <a:solidFill>
                  <a:schemeClr val="bg1">
                    <a:lumMod val="95000"/>
                  </a:schemeClr>
                </a:solidFill>
              </a:rPr>
              <a:t>USACE Memphis District Model of the Wolf River: HEC-RAS 1D</a:t>
            </a:r>
          </a:p>
        </p:txBody>
      </p:sp>
      <p:sp>
        <p:nvSpPr>
          <p:cNvPr id="2" name="TextBox 1">
            <a:extLst>
              <a:ext uri="{FF2B5EF4-FFF2-40B4-BE49-F238E27FC236}">
                <a16:creationId xmlns:a16="http://schemas.microsoft.com/office/drawing/2014/main" id="{C49183BD-2E80-B5C6-B1CE-A40F013EFDA4}"/>
              </a:ext>
            </a:extLst>
          </p:cNvPr>
          <p:cNvSpPr txBox="1"/>
          <p:nvPr/>
        </p:nvSpPr>
        <p:spPr>
          <a:xfrm>
            <a:off x="304800" y="5203902"/>
            <a:ext cx="1986441"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lumMod val="95000"/>
                  </a:schemeClr>
                </a:solidFill>
              </a:rPr>
              <a:t>Projection File</a:t>
            </a:r>
          </a:p>
        </p:txBody>
      </p:sp>
    </p:spTree>
    <p:extLst>
      <p:ext uri="{BB962C8B-B14F-4D97-AF65-F5344CB8AC3E}">
        <p14:creationId xmlns:p14="http://schemas.microsoft.com/office/powerpoint/2010/main" val="27811387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83AA01C-ECD3-1E53-FC0E-0921569EFD5E}"/>
              </a:ext>
            </a:extLst>
          </p:cNvPr>
          <p:cNvPicPr>
            <a:picLocks noGrp="1" noChangeAspect="1"/>
          </p:cNvPicPr>
          <p:nvPr>
            <p:ph type="pic" idx="4294967295"/>
          </p:nvPr>
        </p:nvPicPr>
        <p:blipFill>
          <a:blip r:embed="rId3"/>
          <a:srcRect l="2579" r="2579"/>
          <a:stretch/>
        </p:blipFill>
        <p:spPr>
          <a:xfrm>
            <a:off x="304800" y="1066800"/>
            <a:ext cx="8534400" cy="4114800"/>
          </a:xfrm>
          <a:prstGeom prst="rect">
            <a:avLst/>
          </a:prstGeom>
        </p:spPr>
      </p:pic>
      <p:sp>
        <p:nvSpPr>
          <p:cNvPr id="9" name="TextBox 8">
            <a:extLst>
              <a:ext uri="{FF2B5EF4-FFF2-40B4-BE49-F238E27FC236}">
                <a16:creationId xmlns:a16="http://schemas.microsoft.com/office/drawing/2014/main" id="{3EEA22E4-3D47-45BF-008F-89C7F47CA107}"/>
              </a:ext>
            </a:extLst>
          </p:cNvPr>
          <p:cNvSpPr txBox="1"/>
          <p:nvPr/>
        </p:nvSpPr>
        <p:spPr>
          <a:xfrm>
            <a:off x="1028700" y="235803"/>
            <a:ext cx="7086600" cy="830997"/>
          </a:xfrm>
          <a:prstGeom prst="rect">
            <a:avLst/>
          </a:prstGeom>
          <a:noFill/>
        </p:spPr>
        <p:txBody>
          <a:bodyPr wrap="square" rtlCol="0">
            <a:spAutoFit/>
          </a:bodyPr>
          <a:lstStyle/>
          <a:p>
            <a:pPr algn="ctr"/>
            <a:r>
              <a:rPr lang="en-US" sz="2400" dirty="0">
                <a:solidFill>
                  <a:schemeClr val="bg1">
                    <a:lumMod val="95000"/>
                  </a:schemeClr>
                </a:solidFill>
              </a:rPr>
              <a:t>USACE Memphis District Model of the Wolf River: HEC-RAS 1D</a:t>
            </a:r>
          </a:p>
        </p:txBody>
      </p:sp>
      <p:sp>
        <p:nvSpPr>
          <p:cNvPr id="2" name="TextBox 1">
            <a:extLst>
              <a:ext uri="{FF2B5EF4-FFF2-40B4-BE49-F238E27FC236}">
                <a16:creationId xmlns:a16="http://schemas.microsoft.com/office/drawing/2014/main" id="{C49183BD-2E80-B5C6-B1CE-A40F013EFDA4}"/>
              </a:ext>
            </a:extLst>
          </p:cNvPr>
          <p:cNvSpPr txBox="1"/>
          <p:nvPr/>
        </p:nvSpPr>
        <p:spPr>
          <a:xfrm>
            <a:off x="304800" y="5203902"/>
            <a:ext cx="1986441"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lumMod val="95000"/>
                  </a:schemeClr>
                </a:solidFill>
              </a:rPr>
              <a:t>Projection File</a:t>
            </a:r>
          </a:p>
          <a:p>
            <a:pPr marL="285750" indent="-285750">
              <a:buFont typeface="Arial" panose="020B0604020202020204" pitchFamily="34" charset="0"/>
              <a:buChar char="•"/>
            </a:pPr>
            <a:r>
              <a:rPr lang="en-US" sz="2000" dirty="0">
                <a:solidFill>
                  <a:schemeClr val="bg1">
                    <a:lumMod val="95000"/>
                  </a:schemeClr>
                </a:solidFill>
              </a:rPr>
              <a:t>Length</a:t>
            </a:r>
          </a:p>
        </p:txBody>
      </p:sp>
      <p:sp>
        <p:nvSpPr>
          <p:cNvPr id="3" name="Oval 2">
            <a:extLst>
              <a:ext uri="{FF2B5EF4-FFF2-40B4-BE49-F238E27FC236}">
                <a16:creationId xmlns:a16="http://schemas.microsoft.com/office/drawing/2014/main" id="{1044685E-0A8E-5D77-64D8-0475966984F0}"/>
              </a:ext>
            </a:extLst>
          </p:cNvPr>
          <p:cNvSpPr/>
          <p:nvPr/>
        </p:nvSpPr>
        <p:spPr bwMode="auto">
          <a:xfrm>
            <a:off x="228600" y="2217003"/>
            <a:ext cx="1143000" cy="830997"/>
          </a:xfrm>
          <a:prstGeom prst="ellipse">
            <a:avLst/>
          </a:prstGeom>
          <a:noFill/>
          <a:ln w="508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935780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83AA01C-ECD3-1E53-FC0E-0921569EFD5E}"/>
              </a:ext>
            </a:extLst>
          </p:cNvPr>
          <p:cNvPicPr>
            <a:picLocks noGrp="1" noChangeAspect="1"/>
          </p:cNvPicPr>
          <p:nvPr>
            <p:ph type="pic" idx="4294967295"/>
          </p:nvPr>
        </p:nvPicPr>
        <p:blipFill>
          <a:blip r:embed="rId3"/>
          <a:srcRect l="2579" r="2579"/>
          <a:stretch/>
        </p:blipFill>
        <p:spPr>
          <a:xfrm>
            <a:off x="304800" y="1066800"/>
            <a:ext cx="8534400" cy="4114800"/>
          </a:xfrm>
          <a:prstGeom prst="rect">
            <a:avLst/>
          </a:prstGeom>
        </p:spPr>
      </p:pic>
      <p:sp>
        <p:nvSpPr>
          <p:cNvPr id="9" name="TextBox 8">
            <a:extLst>
              <a:ext uri="{FF2B5EF4-FFF2-40B4-BE49-F238E27FC236}">
                <a16:creationId xmlns:a16="http://schemas.microsoft.com/office/drawing/2014/main" id="{3EEA22E4-3D47-45BF-008F-89C7F47CA107}"/>
              </a:ext>
            </a:extLst>
          </p:cNvPr>
          <p:cNvSpPr txBox="1"/>
          <p:nvPr/>
        </p:nvSpPr>
        <p:spPr>
          <a:xfrm>
            <a:off x="1028700" y="235803"/>
            <a:ext cx="7086600" cy="830997"/>
          </a:xfrm>
          <a:prstGeom prst="rect">
            <a:avLst/>
          </a:prstGeom>
          <a:noFill/>
        </p:spPr>
        <p:txBody>
          <a:bodyPr wrap="square" rtlCol="0">
            <a:spAutoFit/>
          </a:bodyPr>
          <a:lstStyle/>
          <a:p>
            <a:pPr algn="ctr"/>
            <a:r>
              <a:rPr lang="en-US" sz="2400" dirty="0">
                <a:solidFill>
                  <a:schemeClr val="bg1">
                    <a:lumMod val="95000"/>
                  </a:schemeClr>
                </a:solidFill>
              </a:rPr>
              <a:t>USACE Memphis District Model of the Wolf River: HEC-RAS 1D</a:t>
            </a:r>
          </a:p>
        </p:txBody>
      </p:sp>
      <p:sp>
        <p:nvSpPr>
          <p:cNvPr id="2" name="TextBox 1">
            <a:extLst>
              <a:ext uri="{FF2B5EF4-FFF2-40B4-BE49-F238E27FC236}">
                <a16:creationId xmlns:a16="http://schemas.microsoft.com/office/drawing/2014/main" id="{C49183BD-2E80-B5C6-B1CE-A40F013EFDA4}"/>
              </a:ext>
            </a:extLst>
          </p:cNvPr>
          <p:cNvSpPr txBox="1"/>
          <p:nvPr/>
        </p:nvSpPr>
        <p:spPr>
          <a:xfrm>
            <a:off x="304800" y="5203902"/>
            <a:ext cx="1986441"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lumMod val="95000"/>
                  </a:schemeClr>
                </a:solidFill>
              </a:rPr>
              <a:t>Projection File</a:t>
            </a:r>
          </a:p>
          <a:p>
            <a:pPr marL="285750" indent="-285750">
              <a:buFont typeface="Arial" panose="020B0604020202020204" pitchFamily="34" charset="0"/>
              <a:buChar char="•"/>
            </a:pPr>
            <a:r>
              <a:rPr lang="en-US" sz="2000" dirty="0">
                <a:solidFill>
                  <a:schemeClr val="bg1">
                    <a:lumMod val="95000"/>
                  </a:schemeClr>
                </a:solidFill>
              </a:rPr>
              <a:t>Length</a:t>
            </a:r>
          </a:p>
          <a:p>
            <a:pPr marL="285750" indent="-285750">
              <a:buFont typeface="Arial" panose="020B0604020202020204" pitchFamily="34" charset="0"/>
              <a:buChar char="•"/>
            </a:pPr>
            <a:r>
              <a:rPr lang="en-US" sz="2000" dirty="0">
                <a:solidFill>
                  <a:schemeClr val="bg1">
                    <a:lumMod val="95000"/>
                  </a:schemeClr>
                </a:solidFill>
              </a:rPr>
              <a:t>Bridges</a:t>
            </a:r>
          </a:p>
          <a:p>
            <a:pPr marL="285750" indent="-285750">
              <a:buFont typeface="Arial" panose="020B0604020202020204" pitchFamily="34" charset="0"/>
              <a:buChar char="•"/>
            </a:pPr>
            <a:endParaRPr lang="en-US" sz="2000" dirty="0">
              <a:solidFill>
                <a:schemeClr val="bg1">
                  <a:lumMod val="95000"/>
                </a:schemeClr>
              </a:solidFill>
            </a:endParaRPr>
          </a:p>
        </p:txBody>
      </p:sp>
    </p:spTree>
    <p:extLst>
      <p:ext uri="{BB962C8B-B14F-4D97-AF65-F5344CB8AC3E}">
        <p14:creationId xmlns:p14="http://schemas.microsoft.com/office/powerpoint/2010/main" val="24764910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My Document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y Docume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 Document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y Document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Document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Document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Document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y Document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CA574D320482E4198214D933142865E" ma:contentTypeVersion="15" ma:contentTypeDescription="Create a new document." ma:contentTypeScope="" ma:versionID="f218feaf37041555ef6f48a053a89410">
  <xsd:schema xmlns:xsd="http://www.w3.org/2001/XMLSchema" xmlns:xs="http://www.w3.org/2001/XMLSchema" xmlns:p="http://schemas.microsoft.com/office/2006/metadata/properties" xmlns:ns2="b006eff9-fa2c-4046-a313-8b10874b6321" xmlns:ns3="76bf77c8-174d-49b1-af7f-bc0fd98a7422" targetNamespace="http://schemas.microsoft.com/office/2006/metadata/properties" ma:root="true" ma:fieldsID="39356cb8c0d428444a263e5cf97043dd" ns2:_="" ns3:_="">
    <xsd:import namespace="b006eff9-fa2c-4046-a313-8b10874b6321"/>
    <xsd:import namespace="76bf77c8-174d-49b1-af7f-bc0fd98a742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LengthInSeconds" minOccurs="0"/>
                <xsd:element ref="ns3:MediaServiceObjectDetectorVersions" minOccurs="0"/>
                <xsd:element ref="ns3:MediaServiceOCR"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6eff9-fa2c-4046-a313-8b10874b6321"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bb03dc20-8856-4e8d-9c0e-f48ad5a149c6}" ma:internalName="TaxCatchAll" ma:showField="CatchAllData" ma:web="b006eff9-fa2c-4046-a313-8b10874b63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6bf77c8-174d-49b1-af7f-bc0fd98a74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E6236A-9D8F-4A79-86A9-F2E39DA43760}">
  <ds:schemaRefs>
    <ds:schemaRef ds:uri="http://schemas.microsoft.com/sharepoint/events"/>
  </ds:schemaRefs>
</ds:datastoreItem>
</file>

<file path=customXml/itemProps2.xml><?xml version="1.0" encoding="utf-8"?>
<ds:datastoreItem xmlns:ds="http://schemas.openxmlformats.org/officeDocument/2006/customXml" ds:itemID="{6A10272D-6B4D-4392-A0DD-A9A7358AE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06eff9-fa2c-4046-a313-8b10874b6321"/>
    <ds:schemaRef ds:uri="76bf77c8-174d-49b1-af7f-bc0fd98a74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25C260-D92A-4925-B839-BD5D59A75E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16548</TotalTime>
  <Pages>9</Pages>
  <Words>2232</Words>
  <Application>Microsoft Office PowerPoint</Application>
  <PresentationFormat>On-screen Show (4:3)</PresentationFormat>
  <Paragraphs>126</Paragraphs>
  <Slides>30</Slides>
  <Notes>30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Tahoma</vt:lpstr>
      <vt:lpstr>Times New Roman</vt:lpstr>
      <vt:lpstr>Wingdings</vt:lpstr>
      <vt:lpstr>My Documents</vt:lpstr>
      <vt:lpstr>Two-Dimensional Modeling of the Lower Wolf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FEMA: Flood Insurance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Tennessee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Jon Zirkle</dc:creator>
  <cp:lastModifiedBy>Amanda Whitlock</cp:lastModifiedBy>
  <cp:revision>552</cp:revision>
  <cp:lastPrinted>1999-08-05T19:38:22Z</cp:lastPrinted>
  <dcterms:created xsi:type="dcterms:W3CDTF">1996-11-18T13:13:30Z</dcterms:created>
  <dcterms:modified xsi:type="dcterms:W3CDTF">2024-08-23T21:24:20Z</dcterms:modified>
</cp:coreProperties>
</file>