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0"/>
  </p:notesMasterIdLst>
  <p:handoutMasterIdLst>
    <p:handoutMasterId r:id="rId51"/>
  </p:handoutMasterIdLst>
  <p:sldIdLst>
    <p:sldId id="264" r:id="rId5"/>
    <p:sldId id="333" r:id="rId6"/>
    <p:sldId id="376" r:id="rId7"/>
    <p:sldId id="331" r:id="rId8"/>
    <p:sldId id="367" r:id="rId9"/>
    <p:sldId id="334" r:id="rId10"/>
    <p:sldId id="336" r:id="rId11"/>
    <p:sldId id="335" r:id="rId12"/>
    <p:sldId id="338" r:id="rId13"/>
    <p:sldId id="361" r:id="rId14"/>
    <p:sldId id="356" r:id="rId15"/>
    <p:sldId id="327" r:id="rId16"/>
    <p:sldId id="329" r:id="rId17"/>
    <p:sldId id="330" r:id="rId18"/>
    <p:sldId id="348" r:id="rId19"/>
    <p:sldId id="377" r:id="rId20"/>
    <p:sldId id="363" r:id="rId21"/>
    <p:sldId id="360" r:id="rId22"/>
    <p:sldId id="325" r:id="rId23"/>
    <p:sldId id="342" r:id="rId24"/>
    <p:sldId id="345" r:id="rId25"/>
    <p:sldId id="362" r:id="rId26"/>
    <p:sldId id="349" r:id="rId27"/>
    <p:sldId id="318" r:id="rId28"/>
    <p:sldId id="372" r:id="rId29"/>
    <p:sldId id="373" r:id="rId30"/>
    <p:sldId id="375" r:id="rId31"/>
    <p:sldId id="371" r:id="rId32"/>
    <p:sldId id="379" r:id="rId33"/>
    <p:sldId id="380" r:id="rId34"/>
    <p:sldId id="358" r:id="rId35"/>
    <p:sldId id="378" r:id="rId36"/>
    <p:sldId id="383" r:id="rId37"/>
    <p:sldId id="355" r:id="rId38"/>
    <p:sldId id="343" r:id="rId39"/>
    <p:sldId id="382" r:id="rId40"/>
    <p:sldId id="756" r:id="rId41"/>
    <p:sldId id="357" r:id="rId42"/>
    <p:sldId id="760" r:id="rId43"/>
    <p:sldId id="344" r:id="rId44"/>
    <p:sldId id="366" r:id="rId45"/>
    <p:sldId id="337" r:id="rId46"/>
    <p:sldId id="347" r:id="rId47"/>
    <p:sldId id="381" r:id="rId48"/>
    <p:sldId id="755" r:id="rId49"/>
  </p:sldIdLst>
  <p:sldSz cx="118872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24FD76-9124-A027-F6EB-BB25DBB51DE5}" v="9" dt="2024-08-29T18:18:32.461"/>
    <p1510:client id="{3D89817F-598D-59CF-223E-E396C1C8F0FF}" v="156" dt="2024-08-29T20:33:29.769"/>
    <p1510:client id="{43A41C1D-5302-A06A-6F0C-67207B6CE985}" v="2" dt="2024-08-30T12:15:22.920"/>
    <p1510:client id="{7DE9B627-6C27-4CA8-A1CA-6AB73134B713}" v="225" dt="2024-08-29T19:01:32.2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582" y="102"/>
      </p:cViewPr>
      <p:guideLst>
        <p:guide orient="horz" pos="2160"/>
        <p:guide pos="3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32732-9DF5-5343-9671-1F8D28AFB589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282AB-1402-2940-B834-0E55D2768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987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55999-CF69-DA42-8213-22A5CAE5D18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685800"/>
            <a:ext cx="5943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6EF1C-AA17-F640-A7A5-6C89FACC0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97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CDOT_PowerPoint_Template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7294" y="3831921"/>
            <a:ext cx="10753529" cy="1219200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presentation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7295" y="5105400"/>
            <a:ext cx="8321040" cy="6604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presenter name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18003" y="5854700"/>
            <a:ext cx="8645048" cy="546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3181645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94360" y="1733551"/>
            <a:ext cx="10698480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90311" y="88900"/>
            <a:ext cx="5002530" cy="273050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06F5-03C5-4BA5-AE80-2E98A827F3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407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90311" y="88900"/>
            <a:ext cx="5002530" cy="273050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presentation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01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90311" y="88901"/>
            <a:ext cx="5002530" cy="263525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presentation title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C9224-0E86-4A9A-8DD9-792BBB0652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684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3EDF0-E5A9-D022-EF08-87081118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1D3A0-97E4-753C-0795-C84FCD9E4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0A0F0-227C-0B72-7234-F1A10C8C9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202A-C268-4B58-8CFD-81552CF21353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96922-4F30-BF88-4BD7-A901252F7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0C7D1-426B-68A8-CC66-81F01F94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62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1A67C-2B1B-C307-A2F0-9F85146C8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38D0E6-15A0-646F-508C-5F7614766F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25605-B2ED-E715-E121-C570E426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202A-C268-4B58-8CFD-81552CF21353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51591-E195-A683-97A5-7463916F7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E7228-606C-A651-0F45-6AAE75768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68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CDOT_PowerPoint_Template-01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94360" y="469900"/>
            <a:ext cx="106984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4360" y="1795463"/>
            <a:ext cx="1069848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1"/>
            <a:ext cx="277368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42A913A-3D76-A24F-93D7-30008D8DD2C5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9" r:id="rId2"/>
    <p:sldLayoutId id="2147483670" r:id="rId3"/>
    <p:sldLayoutId id="2147483671" r:id="rId4"/>
    <p:sldLayoutId id="2147483673" r:id="rId5"/>
    <p:sldLayoutId id="2147483674" r:id="rId6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cid:image001.png@01DAFA1B.EF2F5AD0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cid:image001.png@01DAFA1B.EF2F5AD0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1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cid:image001.png@01DAFA1B.EF2F5AD0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cid:image001.png@01DAFA1B.EF2F5AD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cid:image001.png@01DAFA1B.EF2F5AD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cid:image001.png@01DAFA1B.EF2F5AD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cid:image001.png@01DAFA1B.EF2F5AD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cid:image001.png@01DAFA1B.EF2F5AD0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2.png"/><Relationship Id="rId7" Type="http://schemas.openxmlformats.org/officeDocument/2006/relationships/image" Target="cid:image001.png@01DAFA1B.EF2F5AD0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cid:image001.png@01DAFA1B.EF2F5AD0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cid:image001.png@01DAFA1B.EF2F5AD0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cid:image001.png@01DAFA1B.EF2F5AD0" TargetMode="Externa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6.png"/><Relationship Id="rId7" Type="http://schemas.openxmlformats.org/officeDocument/2006/relationships/image" Target="cid:image001.png@01DAFA1B.EF2F5AD0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cid:image001.png@01DAFA1B.EF2F5AD0" TargetMode="External"/><Relationship Id="rId3" Type="http://schemas.openxmlformats.org/officeDocument/2006/relationships/image" Target="../media/image59.png"/><Relationship Id="rId7" Type="http://schemas.openxmlformats.org/officeDocument/2006/relationships/image" Target="../media/image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cid:image001.png@01DAFA1B.EF2F5AD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cid:image001.png@01DAFA1B.EF2F5AD0" TargetMode="Externa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7.png"/><Relationship Id="rId7" Type="http://schemas.openxmlformats.org/officeDocument/2006/relationships/image" Target="cid:image001.png@01DAFA1B.EF2F5AD0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0.png"/><Relationship Id="rId7" Type="http://schemas.openxmlformats.org/officeDocument/2006/relationships/image" Target="cid:image001.png@01DAFA1B.EF2F5AD0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67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cid:image001.png@01DAFA1B.EF2F5AD0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cid:image001.png@01DAFA1B.EF2F5AD0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cid:image001.png@01DAFA1B.EF2F5AD0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emf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cid:image001.png@01DAFA1B.EF2F5AD0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cid:image001.png@01DAFA1B.EF2F5AD0" TargetMode="External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AFA1B.EF2F5AD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AFA1B.EF2F5AD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AFA1B.EF2F5AD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mailto:David.Markwood@summitde.com" TargetMode="External"/><Relationship Id="rId7" Type="http://schemas.openxmlformats.org/officeDocument/2006/relationships/image" Target="cid:image001.png@01DAFA1B.EF2F5AD0" TargetMode="External"/><Relationship Id="rId2" Type="http://schemas.openxmlformats.org/officeDocument/2006/relationships/hyperlink" Target="mailto:Tyler.Longberry@aecom.com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hyperlink" Target="mailto:MSLauffer@ncdot.go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cid:image001.png@01DAFA1B.EF2F5AD0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28450-6C1D-BD10-8527-25C3BAAC2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7B17B09-8CED-F030-BB31-4F9C119BE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1" y="554009"/>
            <a:ext cx="10698480" cy="1331063"/>
          </a:xfrm>
        </p:spPr>
        <p:txBody>
          <a:bodyPr/>
          <a:lstStyle/>
          <a:p>
            <a:pPr algn="l"/>
            <a:r>
              <a:rPr lang="en-US" sz="3200"/>
              <a:t>Evaluating Flood Resiliency of Interstate 95 Improvements Using 2D Rain-on-Grid Modeling Incorporating Effects of Climate Change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B7E8E1-878F-5C8A-8D6D-4EB759DF0C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71019" y="2025144"/>
            <a:ext cx="5419792" cy="1481560"/>
          </a:xfrm>
        </p:spPr>
        <p:txBody>
          <a:bodyPr/>
          <a:lstStyle/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Tyler R. Longberry, PE, CFM – AECOM Technical Services</a:t>
            </a:r>
            <a:endParaRPr lang="en-US" sz="2000" baseline="30000"/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1000"/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David R. Markwood, PE – Summit Design and Engineering Services</a:t>
            </a:r>
            <a:endParaRPr lang="en-US" sz="2000" baseline="30000"/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/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Matt Lauffer, PE, CPM – NCDOT</a:t>
            </a:r>
            <a:endParaRPr lang="en-US" sz="2000" baseline="30000"/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/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aseline="30000"/>
              <a:t>1</a:t>
            </a:r>
            <a:r>
              <a:rPr lang="en-US" sz="1600"/>
              <a:t>Simulated Hurricane Event Rainfall by Dr. Katy    Hollinger and Dr. Gary </a:t>
            </a:r>
            <a:r>
              <a:rPr lang="en-US" sz="1600" err="1"/>
              <a:t>Lackmann</a:t>
            </a:r>
            <a:r>
              <a:rPr lang="en-US" sz="1600"/>
              <a:t>, NCSU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aseline="30000"/>
              <a:t>2</a:t>
            </a:r>
            <a:r>
              <a:rPr lang="en-US" sz="1600"/>
              <a:t>Future Recurrence Interval Rainfall by Dr. Jared Bowden, NCSU</a:t>
            </a:r>
            <a:endParaRPr lang="en-US" sz="1800"/>
          </a:p>
        </p:txBody>
      </p:sp>
      <p:pic>
        <p:nvPicPr>
          <p:cNvPr id="1026" name="Picture 2" descr="article image">
            <a:extLst>
              <a:ext uri="{FF2B5EF4-FFF2-40B4-BE49-F238E27FC236}">
                <a16:creationId xmlns:a16="http://schemas.microsoft.com/office/drawing/2014/main" id="{C6DD3E1F-2B6F-215B-23BE-8AE643612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" y="2165824"/>
            <a:ext cx="5609491" cy="328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B1D986-B3A4-6ADF-D769-CC58360C7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757" y="5299599"/>
            <a:ext cx="1197797" cy="1197797"/>
          </a:xfrm>
          <a:prstGeom prst="rect">
            <a:avLst/>
          </a:prstGeom>
        </p:spPr>
      </p:pic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AD3169AC-38AF-B555-2279-E0583F27A88B}"/>
              </a:ext>
            </a:extLst>
          </p:cNvPr>
          <p:cNvSpPr txBox="1">
            <a:spLocks/>
          </p:cNvSpPr>
          <p:nvPr/>
        </p:nvSpPr>
        <p:spPr bwMode="auto">
          <a:xfrm>
            <a:off x="511845" y="5514820"/>
            <a:ext cx="5959910" cy="47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/>
              <a:t>Lumber River flooding at Interstate 95, Hurricane Florence (AP Photo/Gerry Broome)</a:t>
            </a:r>
          </a:p>
        </p:txBody>
      </p:sp>
      <p:pic>
        <p:nvPicPr>
          <p:cNvPr id="13" name="Picture 24" descr="Image result for NC State Logo">
            <a:extLst>
              <a:ext uri="{FF2B5EF4-FFF2-40B4-BE49-F238E27FC236}">
                <a16:creationId xmlns:a16="http://schemas.microsoft.com/office/drawing/2014/main" id="{639F9F52-4D37-3ECC-14C4-F17F55A33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124" y="5447503"/>
            <a:ext cx="2064062" cy="99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0B345E9-2EC5-FEF3-7405-2565520F0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77" y="5699365"/>
            <a:ext cx="1188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A0810398-D7CD-8FB6-9EB6-15E365CB8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196" y="5980294"/>
            <a:ext cx="2886499" cy="62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B4D58D7-839E-F9C7-E0AD-8B2B6FD17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77" y="6508990"/>
            <a:ext cx="118872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D08B2A1E-C928-B14B-A015-2285AEBFF9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10" y="6003817"/>
            <a:ext cx="2774713" cy="62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18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39B0A-481A-BB8B-2538-B6BD4B94A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10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99E2ABC-2D0D-FAE3-BDC1-2A5419860127}"/>
              </a:ext>
            </a:extLst>
          </p:cNvPr>
          <p:cNvGrpSpPr/>
          <p:nvPr/>
        </p:nvGrpSpPr>
        <p:grpSpPr>
          <a:xfrm>
            <a:off x="249552" y="1625479"/>
            <a:ext cx="3467597" cy="3933045"/>
            <a:chOff x="368302" y="1625479"/>
            <a:chExt cx="3467597" cy="393304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5AA27C-9EED-9CDA-7431-96CBDE19E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268" t="19048" r="43793" b="22424"/>
            <a:stretch/>
          </p:blipFill>
          <p:spPr>
            <a:xfrm>
              <a:off x="368302" y="1625479"/>
              <a:ext cx="3467597" cy="393304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2CFBA1E-1F9F-46B6-74A8-6EBF86B88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2274" y="1668161"/>
              <a:ext cx="1834288" cy="123438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A2042F6-5259-5ABA-FB8C-824E8F308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798" y="4273674"/>
              <a:ext cx="1834289" cy="123438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E8CEE13-B9B1-4A12-BC10-D46224416B59}"/>
              </a:ext>
            </a:extLst>
          </p:cNvPr>
          <p:cNvGrpSpPr/>
          <p:nvPr/>
        </p:nvGrpSpPr>
        <p:grpSpPr>
          <a:xfrm>
            <a:off x="3804197" y="1625479"/>
            <a:ext cx="3467597" cy="3933045"/>
            <a:chOff x="4160447" y="1625479"/>
            <a:chExt cx="3467597" cy="393304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0D23FA-603A-2AB6-6D0C-47C0B96E7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155" t="19048" r="43907" b="22424"/>
            <a:stretch/>
          </p:blipFill>
          <p:spPr>
            <a:xfrm>
              <a:off x="4160447" y="1625479"/>
              <a:ext cx="3467597" cy="393304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BF6E1B9-2E4B-21FA-3274-DFF08D20D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48696" y="1668161"/>
              <a:ext cx="1834288" cy="123438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DF70C52-3C1E-92E1-3174-3B25A0908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07947" y="4273674"/>
              <a:ext cx="1834290" cy="123438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EEDA84-3453-6926-AD56-EC4BF34DC596}"/>
              </a:ext>
            </a:extLst>
          </p:cNvPr>
          <p:cNvGrpSpPr/>
          <p:nvPr/>
        </p:nvGrpSpPr>
        <p:grpSpPr>
          <a:xfrm>
            <a:off x="7350662" y="1625479"/>
            <a:ext cx="3467598" cy="3933046"/>
            <a:chOff x="7980054" y="1625479"/>
            <a:chExt cx="3467598" cy="393304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CB4D355-398D-25F2-2597-B04DB0F4D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1928" t="18528" r="44134" b="22944"/>
            <a:stretch/>
          </p:blipFill>
          <p:spPr>
            <a:xfrm>
              <a:off x="7980054" y="1625479"/>
              <a:ext cx="3467598" cy="39330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0A9DA03-9775-DB94-D6B0-B2B1BAF88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69979" y="1667968"/>
              <a:ext cx="1829736" cy="123131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4CDDF62-4D50-167A-3CAD-4A9B0563B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40640" y="4261799"/>
              <a:ext cx="1829735" cy="1231316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73AED35-8C90-A630-1562-14602AE5F8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2126" y="1651287"/>
            <a:ext cx="761428" cy="38814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CD082FE-86B0-8789-9FA1-4BAF252EA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7689" y="5601206"/>
            <a:ext cx="3220612" cy="479511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   Hurricane Matthew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FF611A1-4AE0-EB14-F7A0-B4AC503748E7}"/>
              </a:ext>
            </a:extLst>
          </p:cNvPr>
          <p:cNvSpPr txBox="1">
            <a:spLocks/>
          </p:cNvSpPr>
          <p:nvPr/>
        </p:nvSpPr>
        <p:spPr bwMode="auto">
          <a:xfrm>
            <a:off x="7474155" y="5601014"/>
            <a:ext cx="3220612" cy="47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400"/>
              <a:t>   Hurricane Florence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F24D5CC2-E51B-D6AE-85E4-62666338F717}"/>
              </a:ext>
            </a:extLst>
          </p:cNvPr>
          <p:cNvSpPr txBox="1">
            <a:spLocks/>
          </p:cNvSpPr>
          <p:nvPr/>
        </p:nvSpPr>
        <p:spPr bwMode="auto">
          <a:xfrm>
            <a:off x="249552" y="5587710"/>
            <a:ext cx="3467597" cy="47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400"/>
              <a:t>Atlas 14 100-Year 24-Hr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021210C-FD82-B52C-E2AE-F19AC03A9AEC}"/>
              </a:ext>
            </a:extLst>
          </p:cNvPr>
          <p:cNvSpPr txBox="1">
            <a:spLocks/>
          </p:cNvSpPr>
          <p:nvPr/>
        </p:nvSpPr>
        <p:spPr bwMode="auto">
          <a:xfrm>
            <a:off x="594360" y="469900"/>
            <a:ext cx="10698480" cy="82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4000"/>
              <a:t>Gridded Rainfall Sources (cont’d)</a:t>
            </a:r>
          </a:p>
        </p:txBody>
      </p:sp>
      <p:pic>
        <p:nvPicPr>
          <p:cNvPr id="2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94D0EC80-0EBB-F482-BFB7-D1A91E308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952F7382-F819-92BE-B5F4-8DCF11793D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63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1B3DB-EF36-8E3B-72E5-1A6FEE737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>
                <a:ea typeface="MS PGothic"/>
              </a:rPr>
              <a:t>Rainfall-Runoff – Land Cover (Manning's n, %Imp), Soils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A0A10-35CF-95CF-DB75-834EE87A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786AEB-23A0-AA44-D0DC-CC3E6C149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8" r="4580" b="3318"/>
          <a:stretch/>
        </p:blipFill>
        <p:spPr>
          <a:xfrm>
            <a:off x="395608" y="1444287"/>
            <a:ext cx="5353847" cy="47595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992FC2-EA2F-BDCE-A2FC-E0C39A0EE6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9" r="5589" b="4340"/>
          <a:stretch/>
        </p:blipFill>
        <p:spPr>
          <a:xfrm>
            <a:off x="6137746" y="1444287"/>
            <a:ext cx="5353843" cy="47595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03E151-860F-A6A7-9FA5-5E578C014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9763" y="1565519"/>
            <a:ext cx="1066667" cy="15619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76A0925D-5AB4-0EB2-30AA-64E0859CD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BFF0DD96-9A68-4393-F589-E5FC1D94A1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75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B5DDA-1868-74B5-1F7C-0549CBD39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158" y="3650173"/>
            <a:ext cx="3462261" cy="2333403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/>
              <a:t>I-95 (MM 23-40)</a:t>
            </a:r>
          </a:p>
          <a:p>
            <a:r>
              <a:rPr lang="en-US" sz="2400" dirty="0"/>
              <a:t>~275 sq. mi.</a:t>
            </a:r>
          </a:p>
          <a:p>
            <a:r>
              <a:rPr lang="en-US" sz="2400" dirty="0"/>
              <a:t>Modeled Structures</a:t>
            </a:r>
          </a:p>
          <a:p>
            <a:pPr lvl="1"/>
            <a:r>
              <a:rPr lang="en-US" sz="2000" dirty="0"/>
              <a:t>2 Bridges</a:t>
            </a:r>
          </a:p>
          <a:p>
            <a:pPr lvl="1"/>
            <a:r>
              <a:rPr lang="en-US" sz="2000" dirty="0"/>
              <a:t>10 Culverts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9B50C-85D2-94D1-3CF6-C5381F175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12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483997-5F5A-12DA-FD48-63E14C5C2443}"/>
              </a:ext>
            </a:extLst>
          </p:cNvPr>
          <p:cNvSpPr txBox="1">
            <a:spLocks/>
          </p:cNvSpPr>
          <p:nvPr/>
        </p:nvSpPr>
        <p:spPr bwMode="auto">
          <a:xfrm>
            <a:off x="577121" y="1039749"/>
            <a:ext cx="3874958" cy="261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800" u="sng" dirty="0"/>
              <a:t>I-95 (MM 13-22)</a:t>
            </a:r>
          </a:p>
          <a:p>
            <a:r>
              <a:rPr lang="en-US" sz="2400" dirty="0"/>
              <a:t>~745 sq. mi.</a:t>
            </a:r>
          </a:p>
          <a:p>
            <a:r>
              <a:rPr lang="en-US" sz="2400" dirty="0"/>
              <a:t>Modeled Structures</a:t>
            </a:r>
          </a:p>
          <a:p>
            <a:pPr lvl="1"/>
            <a:r>
              <a:rPr lang="en-US" sz="2000" dirty="0"/>
              <a:t>10 Bridges</a:t>
            </a:r>
          </a:p>
          <a:p>
            <a:pPr lvl="1"/>
            <a:r>
              <a:rPr lang="en-US" sz="2000" dirty="0"/>
              <a:t>5 Culverts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2C03C5-5AE9-0406-E58C-F11BA199A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40" t="2645" r="16098" b="4286"/>
          <a:stretch/>
        </p:blipFill>
        <p:spPr>
          <a:xfrm>
            <a:off x="4514294" y="615545"/>
            <a:ext cx="6682977" cy="56269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6A138E23-BB8F-25A0-23FD-BD8D5FB36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7C9B8BF9-290A-0D0D-5A3C-F303CD540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00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B5DDA-1868-74B5-1F7C-0549CBD39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5450"/>
            <a:ext cx="3462261" cy="4625974"/>
          </a:xfrm>
        </p:spPr>
        <p:txBody>
          <a:bodyPr/>
          <a:lstStyle/>
          <a:p>
            <a:r>
              <a:rPr lang="en-US" sz="2400"/>
              <a:t>NE of Lumberton, NC</a:t>
            </a:r>
          </a:p>
          <a:p>
            <a:r>
              <a:rPr lang="en-US" sz="2400"/>
              <a:t>2 HUC10’s</a:t>
            </a:r>
          </a:p>
          <a:p>
            <a:pPr lvl="1"/>
            <a:r>
              <a:rPr lang="en-US" sz="2000" err="1"/>
              <a:t>Gallberry</a:t>
            </a:r>
            <a:r>
              <a:rPr lang="en-US" sz="2000"/>
              <a:t> Swamp</a:t>
            </a:r>
          </a:p>
          <a:p>
            <a:pPr lvl="1"/>
            <a:r>
              <a:rPr lang="en-US" sz="2000"/>
              <a:t>Upper Big Swamp</a:t>
            </a:r>
          </a:p>
          <a:p>
            <a:r>
              <a:rPr lang="en-US" sz="2400"/>
              <a:t>~275sqmi</a:t>
            </a:r>
          </a:p>
          <a:p>
            <a:r>
              <a:rPr lang="en-US" sz="2400"/>
              <a:t>Modeled Structures</a:t>
            </a:r>
          </a:p>
          <a:p>
            <a:pPr lvl="1"/>
            <a:r>
              <a:rPr lang="en-US" sz="2000"/>
              <a:t>2 Bridges</a:t>
            </a:r>
          </a:p>
          <a:p>
            <a:pPr lvl="1"/>
            <a:r>
              <a:rPr lang="en-US" sz="2000"/>
              <a:t>10 Culverts</a:t>
            </a:r>
          </a:p>
          <a:p>
            <a:r>
              <a:rPr lang="en-US" sz="2400"/>
              <a:t>USGS Gage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9B50C-85D2-94D1-3CF6-C5381F175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15220A-09AA-3972-8FDA-E7C8B5F18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526" y="621505"/>
            <a:ext cx="7403751" cy="56149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DD9B5B-C851-37F1-F08E-90BE8D6C7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73" y="536576"/>
            <a:ext cx="3619027" cy="796925"/>
          </a:xfrm>
        </p:spPr>
        <p:txBody>
          <a:bodyPr/>
          <a:lstStyle/>
          <a:p>
            <a:r>
              <a:rPr lang="en-US" sz="3200" dirty="0"/>
              <a:t>I-95 (MM 23-40)</a:t>
            </a:r>
          </a:p>
        </p:txBody>
      </p:sp>
      <p:pic>
        <p:nvPicPr>
          <p:cNvPr id="2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130FE842-069D-CAD4-232C-F086E1789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A5C3A0BD-D5A3-CA4B-81AA-879C6B303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7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B5DDA-1868-74B5-1F7C-0549CBD39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5450"/>
            <a:ext cx="3462261" cy="4625974"/>
          </a:xfrm>
        </p:spPr>
        <p:txBody>
          <a:bodyPr/>
          <a:lstStyle/>
          <a:p>
            <a:r>
              <a:rPr lang="en-US" sz="2400"/>
              <a:t>Lumberton, NC</a:t>
            </a:r>
          </a:p>
          <a:p>
            <a:r>
              <a:rPr lang="en-US" sz="2400"/>
              <a:t>~745sqmi</a:t>
            </a:r>
          </a:p>
          <a:p>
            <a:r>
              <a:rPr lang="en-US" sz="2400"/>
              <a:t>Modeled Structures</a:t>
            </a:r>
          </a:p>
          <a:p>
            <a:pPr lvl="1"/>
            <a:r>
              <a:rPr lang="en-US" sz="2000"/>
              <a:t>10 Bridges</a:t>
            </a:r>
          </a:p>
          <a:p>
            <a:pPr lvl="1"/>
            <a:r>
              <a:rPr lang="en-US" sz="2000"/>
              <a:t>5 Culverts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9B50C-85D2-94D1-3CF6-C5381F175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DD9B5B-C851-37F1-F08E-90BE8D6C7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73" y="536576"/>
            <a:ext cx="3619027" cy="796925"/>
          </a:xfrm>
        </p:spPr>
        <p:txBody>
          <a:bodyPr/>
          <a:lstStyle/>
          <a:p>
            <a:r>
              <a:rPr lang="en-US" sz="3200"/>
              <a:t>I-95 (MM 13-22)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2DD0DC-3C78-AEAB-0860-4E7F13FE0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83" t="4851" r="12931" b="1272"/>
          <a:stretch/>
        </p:blipFill>
        <p:spPr>
          <a:xfrm>
            <a:off x="4121426" y="635400"/>
            <a:ext cx="7084815" cy="5720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5E810C4C-550F-C054-F9AB-A35B929BB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F909F6CB-4AD5-504D-B2AE-307687EDA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04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B5DDA-1868-74B5-1F7C-0549CBD39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5450"/>
            <a:ext cx="3462261" cy="4625974"/>
          </a:xfrm>
        </p:spPr>
        <p:txBody>
          <a:bodyPr/>
          <a:lstStyle/>
          <a:p>
            <a:r>
              <a:rPr lang="en-US" sz="2400">
                <a:ea typeface="MS PGothic"/>
              </a:rPr>
              <a:t>Lumberton, NC</a:t>
            </a:r>
          </a:p>
          <a:p>
            <a:r>
              <a:rPr lang="en-US" sz="2400">
                <a:ea typeface="MS PGothic"/>
              </a:rPr>
              <a:t>~745sqmi</a:t>
            </a:r>
          </a:p>
          <a:p>
            <a:r>
              <a:rPr lang="en-US" sz="2400">
                <a:ea typeface="MS PGothic"/>
              </a:rPr>
              <a:t>I-95 Structures</a:t>
            </a:r>
          </a:p>
          <a:p>
            <a:pPr lvl="1"/>
            <a:r>
              <a:rPr lang="en-US" sz="2000">
                <a:ea typeface="MS PGothic"/>
              </a:rPr>
              <a:t>Lumber River bridge</a:t>
            </a:r>
          </a:p>
          <a:p>
            <a:pPr lvl="1"/>
            <a:r>
              <a:rPr lang="en-US" sz="2000">
                <a:ea typeface="MS PGothic"/>
              </a:rPr>
              <a:t>Five Mile/Meadow Br Culverts</a:t>
            </a:r>
          </a:p>
          <a:p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9B50C-85D2-94D1-3CF6-C5381F175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DD9B5B-C851-37F1-F08E-90BE8D6C7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73" y="536576"/>
            <a:ext cx="3619027" cy="796925"/>
          </a:xfrm>
        </p:spPr>
        <p:txBody>
          <a:bodyPr/>
          <a:lstStyle/>
          <a:p>
            <a:r>
              <a:rPr lang="en-US" sz="3200"/>
              <a:t>I-95 (MM 13-22)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97B067-97CF-13D6-2D9E-3CA788419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040" y="663184"/>
            <a:ext cx="7731265" cy="5456261"/>
          </a:xfrm>
          <a:prstGeom prst="rect">
            <a:avLst/>
          </a:prstGeom>
        </p:spPr>
      </p:pic>
      <p:pic>
        <p:nvPicPr>
          <p:cNvPr id="2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644B4B0E-B6D6-AD43-007A-FAFCD94CF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370397E9-8C3A-3BAD-F8B7-AF16CF883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38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28450-6C1D-BD10-8527-25C3BAAC2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7B17B09-8CED-F030-BB31-4F9C119BE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2D Mesh Development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B7E8E1-878F-5C8A-8D6D-4EB759DF0C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60" y="1612900"/>
            <a:ext cx="10537928" cy="4933896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sz="14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D1D8D-D9E3-57E9-51E6-613ECB2927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E2E99E-1F97-570A-A933-7FF8563FC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11" b="21007"/>
          <a:stretch/>
        </p:blipFill>
        <p:spPr>
          <a:xfrm>
            <a:off x="8775510" y="469901"/>
            <a:ext cx="2905164" cy="11314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190CD8-F423-A6C8-E997-5DB65FA0EB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7" b="1"/>
          <a:stretch/>
        </p:blipFill>
        <p:spPr>
          <a:xfrm>
            <a:off x="4555836" y="3162749"/>
            <a:ext cx="3121870" cy="34458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CB7BF9-CB06-AADD-D18F-2C4E0DD25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598" y="1854441"/>
            <a:ext cx="4808968" cy="30132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D16F9DE-3DC8-CA3C-8B0C-F69372E3334A}"/>
              </a:ext>
            </a:extLst>
          </p:cNvPr>
          <p:cNvSpPr txBox="1">
            <a:spLocks/>
          </p:cNvSpPr>
          <p:nvPr/>
        </p:nvSpPr>
        <p:spPr>
          <a:xfrm>
            <a:off x="457199" y="1695450"/>
            <a:ext cx="4401404" cy="46259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ea typeface="MS PGothic"/>
              </a:rPr>
              <a:t>Big Swamp</a:t>
            </a:r>
          </a:p>
          <a:p>
            <a:pPr lvl="1"/>
            <a:r>
              <a:rPr lang="en-US" sz="2000">
                <a:ea typeface="MS PGothic"/>
              </a:rPr>
              <a:t>300’ nominal mesh</a:t>
            </a:r>
          </a:p>
          <a:p>
            <a:pPr lvl="1"/>
            <a:r>
              <a:rPr lang="en-US" sz="2000" err="1">
                <a:ea typeface="MS PGothic"/>
              </a:rPr>
              <a:t>breaklines</a:t>
            </a:r>
            <a:endParaRPr lang="en-US" sz="2000" err="1"/>
          </a:p>
          <a:p>
            <a:pPr lvl="1"/>
            <a:endParaRPr lang="en-US" sz="2000"/>
          </a:p>
          <a:p>
            <a:r>
              <a:rPr lang="en-US" sz="2400">
                <a:ea typeface="MS PGothic"/>
              </a:rPr>
              <a:t>Lumber River</a:t>
            </a:r>
          </a:p>
          <a:p>
            <a:pPr lvl="1"/>
            <a:r>
              <a:rPr lang="en-US" sz="2000">
                <a:ea typeface="MS PGothic"/>
              </a:rPr>
              <a:t>500’ nominal mesh</a:t>
            </a:r>
          </a:p>
          <a:p>
            <a:pPr lvl="1"/>
            <a:r>
              <a:rPr lang="en-US" sz="2000" err="1">
                <a:ea typeface="MS PGothic"/>
              </a:rPr>
              <a:t>breaklines</a:t>
            </a:r>
            <a:endParaRPr lang="en-US" sz="2000">
              <a:ea typeface="MS PGothic"/>
            </a:endParaRPr>
          </a:p>
          <a:p>
            <a:pPr lvl="1"/>
            <a:endParaRPr lang="en-US" sz="2000"/>
          </a:p>
          <a:p>
            <a:r>
              <a:rPr lang="en-US" sz="2400">
                <a:ea typeface="MS PGothic"/>
              </a:rPr>
              <a:t>Balancing for Utility</a:t>
            </a:r>
          </a:p>
          <a:p>
            <a:pPr lvl="1">
              <a:buFont typeface="Calibri,Sans-Serif" charset="0"/>
              <a:buChar char="-"/>
            </a:pPr>
            <a:r>
              <a:rPr lang="en-US" sz="2000">
                <a:ea typeface="MS PGothic"/>
              </a:rPr>
              <a:t>Large watershed rain-on-grid models with specific areas of interest</a:t>
            </a:r>
            <a:endParaRPr lang="en-US" sz="2000">
              <a:solidFill>
                <a:srgbClr val="000000"/>
              </a:solidFill>
            </a:endParaRPr>
          </a:p>
          <a:p>
            <a:endParaRPr lang="en-US" sz="2400"/>
          </a:p>
        </p:txBody>
      </p:sp>
      <p:pic>
        <p:nvPicPr>
          <p:cNvPr id="3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6BAEE5AF-5B85-253A-B5B1-E39FB5A3D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F452147F-0294-1B99-9803-7E5131FBB0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628D9-C6CD-AF6E-E4E8-72CF33269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447800"/>
            <a:ext cx="4139333" cy="4873625"/>
          </a:xfrm>
        </p:spPr>
        <p:txBody>
          <a:bodyPr/>
          <a:lstStyle/>
          <a:p>
            <a:r>
              <a:rPr lang="en-US" sz="2000"/>
              <a:t>Existing DEM (left)</a:t>
            </a:r>
          </a:p>
          <a:p>
            <a:pPr lvl="1"/>
            <a:r>
              <a:rPr lang="en-US" sz="1800"/>
              <a:t>NC LiDAR</a:t>
            </a:r>
          </a:p>
          <a:p>
            <a:r>
              <a:rPr lang="en-US" sz="2000"/>
              <a:t>Proposed DEM (right)</a:t>
            </a:r>
          </a:p>
          <a:p>
            <a:pPr lvl="1"/>
            <a:r>
              <a:rPr lang="en-US" sz="1800"/>
              <a:t>Roadway DTM mosaic</a:t>
            </a:r>
          </a:p>
          <a:p>
            <a:r>
              <a:rPr lang="en-US" sz="2000"/>
              <a:t>Approximated channel bathymetry in vicinity of hydraulic structures</a:t>
            </a:r>
          </a:p>
          <a:p>
            <a:r>
              <a:rPr lang="en-US" sz="2000"/>
              <a:t>Culvert ‘burns’ applied to study area abroad for hydraulic connectivity through </a:t>
            </a:r>
            <a:endParaRPr lang="en-US" sz="1800"/>
          </a:p>
          <a:p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48C4A-E7D0-9FC8-6C16-54B6CA76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17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DD2CAE-69CA-9A21-00F9-0694FE36E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693" y="469900"/>
            <a:ext cx="3315163" cy="58777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2DA95-9497-11BE-024E-AA23FBD06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856" y="469900"/>
            <a:ext cx="3343742" cy="58777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096B3D2-3F81-41FD-FDD2-3D9F2B828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469900"/>
            <a:ext cx="3891915" cy="796925"/>
          </a:xfrm>
        </p:spPr>
        <p:txBody>
          <a:bodyPr/>
          <a:lstStyle/>
          <a:p>
            <a:pPr algn="l"/>
            <a:r>
              <a:rPr lang="en-US" sz="3200"/>
              <a:t>Big Swamp Terrains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C96D85-3D53-AFEF-B5AB-589859491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752" y="4858688"/>
            <a:ext cx="3343741" cy="14976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9042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628D9-C6CD-AF6E-E4E8-72CF33269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447800"/>
            <a:ext cx="3891915" cy="4873625"/>
          </a:xfrm>
        </p:spPr>
        <p:txBody>
          <a:bodyPr/>
          <a:lstStyle/>
          <a:p>
            <a:r>
              <a:rPr lang="en-US" sz="2400">
                <a:ea typeface="MS PGothic"/>
              </a:rPr>
              <a:t>Existing (left)</a:t>
            </a:r>
          </a:p>
          <a:p>
            <a:pPr lvl="1"/>
            <a:r>
              <a:rPr lang="en-US" sz="2000">
                <a:ea typeface="MS PGothic"/>
              </a:rPr>
              <a:t>QL2 LiDAR 5’</a:t>
            </a:r>
          </a:p>
          <a:p>
            <a:pPr lvl="1"/>
            <a:r>
              <a:rPr lang="en-US" sz="2000">
                <a:ea typeface="MS PGothic"/>
              </a:rPr>
              <a:t>Bathymetry from NCDOT I-6064 modeling</a:t>
            </a:r>
          </a:p>
          <a:p>
            <a:r>
              <a:rPr lang="en-US" sz="2400">
                <a:ea typeface="MS PGothic"/>
              </a:rPr>
              <a:t>Proposed (right)</a:t>
            </a:r>
          </a:p>
          <a:p>
            <a:pPr lvl="1"/>
            <a:r>
              <a:rPr lang="en-US" sz="2000">
                <a:ea typeface="MS PGothic"/>
              </a:rPr>
              <a:t>I-6064 Proposed Roadway</a:t>
            </a:r>
          </a:p>
          <a:p>
            <a:pPr lvl="1"/>
            <a:r>
              <a:rPr lang="en-US" sz="2000">
                <a:ea typeface="MS PGothic"/>
              </a:rPr>
              <a:t>Floodwall Embankments</a:t>
            </a:r>
          </a:p>
          <a:p>
            <a:r>
              <a:rPr lang="en-US" sz="2400">
                <a:ea typeface="MS PGothic"/>
              </a:rPr>
              <a:t>Cell Face Alignment and burns for hydro-connectivity</a:t>
            </a:r>
          </a:p>
          <a:p>
            <a:pPr marL="0" indent="0">
              <a:buNone/>
            </a:pP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48C4A-E7D0-9FC8-6C16-54B6CA76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18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096B3D2-3F81-41FD-FDD2-3D9F2B828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469900"/>
            <a:ext cx="4371535" cy="796925"/>
          </a:xfrm>
        </p:spPr>
        <p:txBody>
          <a:bodyPr/>
          <a:lstStyle/>
          <a:p>
            <a:pPr algn="l"/>
            <a:r>
              <a:rPr lang="en-US" sz="3200"/>
              <a:t>Lumber River Terrain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F14143-9302-8899-699C-5F91DADC1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7" t="14179" r="27210"/>
          <a:stretch/>
        </p:blipFill>
        <p:spPr>
          <a:xfrm>
            <a:off x="8172750" y="3466331"/>
            <a:ext cx="3319168" cy="29634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528EA9-628F-445D-683F-E387E8B521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73" t="49112" r="40981" b="26097"/>
          <a:stretch/>
        </p:blipFill>
        <p:spPr>
          <a:xfrm>
            <a:off x="4632132" y="1266825"/>
            <a:ext cx="3407412" cy="19455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E83ED4-BA81-999B-10A2-084310373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4"/>
          <a:stretch/>
        </p:blipFill>
        <p:spPr>
          <a:xfrm>
            <a:off x="8172750" y="1266825"/>
            <a:ext cx="3319168" cy="1945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BA4AC0-C895-E145-6D8A-79F8F1DBD4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58" t="34887" r="35477" b="10626"/>
          <a:stretch/>
        </p:blipFill>
        <p:spPr>
          <a:xfrm>
            <a:off x="4632132" y="3467101"/>
            <a:ext cx="3420063" cy="29626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E8E79980-414F-A298-F2BD-C30FECAEB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3B224C7F-9D95-D443-104C-435D47E111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9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881C3-B5DD-6FC1-00FC-349AAC9F1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820374-B734-BF40-0F5D-BAAF7668B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2488118"/>
            <a:ext cx="6725397" cy="40507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4CF448-7444-A54E-73D0-7861A97AD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371" y="2488118"/>
            <a:ext cx="5234830" cy="350837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8E1224-60CF-76F1-411C-6CB9AE4E0275}"/>
              </a:ext>
            </a:extLst>
          </p:cNvPr>
          <p:cNvSpPr txBox="1">
            <a:spLocks/>
          </p:cNvSpPr>
          <p:nvPr/>
        </p:nvSpPr>
        <p:spPr bwMode="auto">
          <a:xfrm>
            <a:off x="380999" y="591597"/>
            <a:ext cx="11125202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/>
          </a:p>
          <a:p>
            <a:pPr marL="0" indent="0">
              <a:buNone/>
            </a:pPr>
            <a:endParaRPr lang="en-US" sz="2400"/>
          </a:p>
          <a:p>
            <a:r>
              <a:rPr lang="en-US" sz="2400">
                <a:ea typeface="MS PGothic"/>
              </a:rPr>
              <a:t>Big Swamp – </a:t>
            </a:r>
            <a:r>
              <a:rPr lang="en-US" sz="2000">
                <a:ea typeface="MS PGothic"/>
              </a:rPr>
              <a:t>leveraged FEMA Effective 1D HEC-RAS modeling for existing structures</a:t>
            </a:r>
          </a:p>
          <a:p>
            <a:r>
              <a:rPr lang="en-US" sz="2400">
                <a:ea typeface="MS PGothic"/>
              </a:rPr>
              <a:t>Lumber River – </a:t>
            </a:r>
            <a:r>
              <a:rPr lang="en-US" sz="2000">
                <a:ea typeface="MS PGothic"/>
              </a:rPr>
              <a:t>leveraged NCDOT I-6064 2D rain-on-grid for existing/proposed structures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995520-A96B-98A6-D533-BAA075B52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469900"/>
            <a:ext cx="5349240" cy="796925"/>
          </a:xfrm>
        </p:spPr>
        <p:txBody>
          <a:bodyPr/>
          <a:lstStyle/>
          <a:p>
            <a:pPr algn="l"/>
            <a:r>
              <a:rPr lang="en-US" sz="3200"/>
              <a:t>Existing Conditions</a:t>
            </a:r>
          </a:p>
        </p:txBody>
      </p:sp>
    </p:spTree>
    <p:extLst>
      <p:ext uri="{BB962C8B-B14F-4D97-AF65-F5344CB8AC3E}">
        <p14:creationId xmlns:p14="http://schemas.microsoft.com/office/powerpoint/2010/main" val="3013146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28450-6C1D-BD10-8527-25C3BAAC2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7B17B09-8CED-F030-BB31-4F9C119BE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Overview of I-95 </a:t>
            </a:r>
            <a:r>
              <a:rPr lang="en-US" sz="2800"/>
              <a:t>(MM13-40)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D1D8D-D9E3-57E9-51E6-613ECB2927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B6730B-73F0-5EE6-B5B6-C3C9B76994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11" b="21007"/>
          <a:stretch/>
        </p:blipFill>
        <p:spPr>
          <a:xfrm>
            <a:off x="6819899" y="469901"/>
            <a:ext cx="4860775" cy="1893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05F63F-C007-345B-967E-F989DE0739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40" t="2645" r="16098" b="4286"/>
          <a:stretch/>
        </p:blipFill>
        <p:spPr>
          <a:xfrm>
            <a:off x="2228850" y="1632809"/>
            <a:ext cx="5826887" cy="4906103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9F6D327-D42D-78F1-7D47-2283E7569EC7}"/>
              </a:ext>
            </a:extLst>
          </p:cNvPr>
          <p:cNvCxnSpPr>
            <a:cxnSpLocks/>
          </p:cNvCxnSpPr>
          <p:nvPr/>
        </p:nvCxnSpPr>
        <p:spPr>
          <a:xfrm flipV="1">
            <a:off x="2228850" y="1323975"/>
            <a:ext cx="6991350" cy="28892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B005A7-24DD-56CD-3140-DFD35A102736}"/>
              </a:ext>
            </a:extLst>
          </p:cNvPr>
          <p:cNvCxnSpPr>
            <a:cxnSpLocks/>
          </p:cNvCxnSpPr>
          <p:nvPr/>
        </p:nvCxnSpPr>
        <p:spPr>
          <a:xfrm flipV="1">
            <a:off x="8055737" y="1958340"/>
            <a:ext cx="1873123" cy="458057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511E7679-30B5-1E24-0DCF-C75ABB744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7ABF97A7-247D-885F-5A16-1805C5FE86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03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EFEEA-EE8C-F89D-CB3D-33B321D5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469900"/>
            <a:ext cx="5349240" cy="796925"/>
          </a:xfrm>
        </p:spPr>
        <p:txBody>
          <a:bodyPr/>
          <a:lstStyle/>
          <a:p>
            <a:pPr algn="l"/>
            <a:r>
              <a:rPr lang="en-US" sz="3200"/>
              <a:t>Structure Incorporation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76B54-F1C7-FF15-63DA-09D387A7F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57B9C7-F877-C0A8-D026-F11D86217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717181"/>
            <a:ext cx="5448300" cy="2990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9DEEA6-AB33-D8D3-15AC-9D12D26B2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708031"/>
            <a:ext cx="5296639" cy="2648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AB2EE9-52B1-E953-BD5D-36DCE438F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" y="1266825"/>
            <a:ext cx="4581272" cy="545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19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EFEEA-EE8C-F89D-CB3D-33B321D5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469900"/>
            <a:ext cx="5349240" cy="796925"/>
          </a:xfrm>
        </p:spPr>
        <p:txBody>
          <a:bodyPr/>
          <a:lstStyle/>
          <a:p>
            <a:pPr algn="l"/>
            <a:r>
              <a:rPr lang="en-US" sz="3200"/>
              <a:t>Structure Incorporation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76B54-F1C7-FF15-63DA-09D387A7F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21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93D77-F18A-A610-AD28-0DB2AA24BE7A}"/>
              </a:ext>
            </a:extLst>
          </p:cNvPr>
          <p:cNvSpPr txBox="1">
            <a:spLocks/>
          </p:cNvSpPr>
          <p:nvPr/>
        </p:nvSpPr>
        <p:spPr bwMode="auto">
          <a:xfrm>
            <a:off x="8290125" y="3059775"/>
            <a:ext cx="1710875" cy="43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/>
              <a:t>Existing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E39561-53A2-35FD-99FC-023949075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467" y="3757315"/>
            <a:ext cx="5219251" cy="23861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422E5A-26E5-0CE2-0398-989CE4927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715" y="702258"/>
            <a:ext cx="5219253" cy="23921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E303BC-A16D-B191-9D2B-9110A9236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112" y="3620543"/>
            <a:ext cx="3843647" cy="25228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21884-B981-159A-A6D6-0ED9EC2F115E}"/>
              </a:ext>
            </a:extLst>
          </p:cNvPr>
          <p:cNvSpPr txBox="1">
            <a:spLocks/>
          </p:cNvSpPr>
          <p:nvPr/>
        </p:nvSpPr>
        <p:spPr bwMode="auto">
          <a:xfrm>
            <a:off x="8207000" y="6107522"/>
            <a:ext cx="1710875" cy="43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/>
              <a:t>Proposed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C2DB6E6-9AC4-B183-2A35-969531C40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859" y="1447801"/>
            <a:ext cx="5616431" cy="2482932"/>
          </a:xfrm>
        </p:spPr>
        <p:txBody>
          <a:bodyPr/>
          <a:lstStyle/>
          <a:p>
            <a:r>
              <a:rPr lang="en-US" sz="1800"/>
              <a:t>HEC-RAS applies 1D Bridge </a:t>
            </a:r>
            <a:r>
              <a:rPr lang="en-US" sz="1800" err="1"/>
              <a:t>Htab</a:t>
            </a:r>
            <a:r>
              <a:rPr lang="en-US" sz="1800"/>
              <a:t> curves at 2D Cells associated with the bridge centerline (2D modeling outside of the bridge centerline cells)</a:t>
            </a:r>
          </a:p>
          <a:p>
            <a:endParaRPr lang="en-US" sz="1800"/>
          </a:p>
          <a:p>
            <a:r>
              <a:rPr lang="en-US" sz="1800"/>
              <a:t>Piers incorporated in Bridge geometry</a:t>
            </a:r>
          </a:p>
          <a:p>
            <a:pPr lvl="1"/>
            <a:r>
              <a:rPr lang="en-US" sz="1600"/>
              <a:t>In geometry or terrain</a:t>
            </a:r>
          </a:p>
        </p:txBody>
      </p:sp>
      <p:pic>
        <p:nvPicPr>
          <p:cNvPr id="6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57A1B4C3-4B0D-F2D8-9A60-5FC01022A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49E70B91-D979-93BD-C06D-C28C056FC7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8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99F06E-EB8A-FE2B-1688-F25E217FD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950" y="606425"/>
            <a:ext cx="7817704" cy="5645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6B89D-9826-8742-71AC-25EC28B56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1750E5-15D4-FC84-623E-CC7DA1C7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577" y="977241"/>
            <a:ext cx="3105149" cy="33730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E431F7-2266-0A7F-A051-7236A0656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469900"/>
            <a:ext cx="3044190" cy="1143000"/>
          </a:xfrm>
        </p:spPr>
        <p:txBody>
          <a:bodyPr/>
          <a:lstStyle/>
          <a:p>
            <a:pPr algn="l"/>
            <a:r>
              <a:rPr lang="en-US" sz="3200"/>
              <a:t>Big Swamp Calibration</a:t>
            </a:r>
          </a:p>
        </p:txBody>
      </p:sp>
      <p:pic>
        <p:nvPicPr>
          <p:cNvPr id="5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8C494740-FFC8-EA6D-4677-E9E30A798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3B22F180-EF1A-1C77-CEE9-6A7048DBF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28648E1-2C51-43B3-7052-550EE2579710}"/>
              </a:ext>
            </a:extLst>
          </p:cNvPr>
          <p:cNvSpPr txBox="1">
            <a:spLocks/>
          </p:cNvSpPr>
          <p:nvPr/>
        </p:nvSpPr>
        <p:spPr bwMode="auto">
          <a:xfrm>
            <a:off x="594361" y="1795463"/>
            <a:ext cx="304419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Matthew &amp; Florence</a:t>
            </a:r>
          </a:p>
          <a:p>
            <a:r>
              <a:rPr lang="en-US" sz="1600"/>
              <a:t>Limited observation areas other than USGS Gage</a:t>
            </a:r>
          </a:p>
          <a:p>
            <a:r>
              <a:rPr lang="en-US" sz="1600"/>
              <a:t>Predominantly cultivated crops and woody wetlands landcover through the Big Swamp drainage area</a:t>
            </a:r>
          </a:p>
          <a:p>
            <a:r>
              <a:rPr lang="en-US" sz="1600"/>
              <a:t>Calibrated with matrix of runs with varied CN &amp; Manning’s n</a:t>
            </a:r>
          </a:p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84701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1B3DB-EF36-8E3B-72E5-1A6FEE737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Hurricane Matthew</a:t>
            </a:r>
            <a:br>
              <a:rPr lang="en-US" sz="3200"/>
            </a:br>
            <a:r>
              <a:rPr lang="en-US" sz="3200"/>
              <a:t>USGS 02134480 Big Swamp nr Tar Heel, NC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85D2899-9ED7-4494-AD4F-531B75C83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223" y="1862138"/>
            <a:ext cx="5737936" cy="45259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A0A10-35CF-95CF-DB75-834EE87A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23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669C69-80D2-8849-230E-212506A02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821818"/>
            <a:ext cx="5744377" cy="45345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1A131D-5837-754F-2C1A-2672B4B32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160" y="2371685"/>
            <a:ext cx="3115110" cy="5715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463BF8-2790-3392-647D-5582BBBF8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191" y="2362159"/>
            <a:ext cx="2353003" cy="581106"/>
          </a:xfrm>
          <a:prstGeom prst="rect">
            <a:avLst/>
          </a:prstGeom>
        </p:spPr>
      </p:pic>
      <p:pic>
        <p:nvPicPr>
          <p:cNvPr id="3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7D5C9734-356F-4351-4417-8633ED24C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1BA5EFF2-F1B3-26E6-ABE7-BA266F3122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30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1B3DB-EF36-8E3B-72E5-1A6FEE737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Hurricane Florence</a:t>
            </a:r>
            <a:br>
              <a:rPr lang="en-US" sz="3200"/>
            </a:br>
            <a:r>
              <a:rPr lang="en-US" sz="3200"/>
              <a:t>USGS 02134480 Big Swamp nr Tar Heel, NC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A0A10-35CF-95CF-DB75-834EE87A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24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6463BF8-2790-3392-647D-5582BBBF8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191" y="2362159"/>
            <a:ext cx="2353003" cy="5811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E3B36B-E2C7-E624-0465-F9F1163A7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30" y="1812292"/>
            <a:ext cx="5734850" cy="4544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930819-84B2-BEC3-AA8A-35912B527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645" y="2162767"/>
            <a:ext cx="2362530" cy="5811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D1BD6F-58F8-DCE0-4B2E-DF69B4F4E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510" y="1863094"/>
            <a:ext cx="5811061" cy="45250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B447DB-5207-CC35-BB41-E793C890AB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2890" y="2162767"/>
            <a:ext cx="2372056" cy="571580"/>
          </a:xfrm>
          <a:prstGeom prst="rect">
            <a:avLst/>
          </a:prstGeom>
        </p:spPr>
      </p:pic>
      <p:pic>
        <p:nvPicPr>
          <p:cNvPr id="3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ED2CFAE9-6BF7-7E49-A040-D6C5354A1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99594335-6BE7-951D-A49B-9EB9E6FDEF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07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C0D7F-DB1D-1F00-F3A6-246510811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962794"/>
            <a:ext cx="4756345" cy="4547188"/>
          </a:xfrm>
        </p:spPr>
        <p:txBody>
          <a:bodyPr/>
          <a:lstStyle/>
          <a:p>
            <a:r>
              <a:rPr lang="en-US" sz="1800" dirty="0">
                <a:ea typeface="MS PGothic"/>
              </a:rPr>
              <a:t>Sandhills </a:t>
            </a:r>
          </a:p>
          <a:p>
            <a:pPr lvl="1"/>
            <a:r>
              <a:rPr lang="en-US" sz="1600" dirty="0">
                <a:ea typeface="MS PGothic"/>
              </a:rPr>
              <a:t>Forested, Woody Wetlands</a:t>
            </a:r>
          </a:p>
          <a:p>
            <a:r>
              <a:rPr lang="en-US" sz="1800" dirty="0">
                <a:ea typeface="MS PGothic"/>
              </a:rPr>
              <a:t>Coastal Plan</a:t>
            </a:r>
          </a:p>
          <a:p>
            <a:pPr lvl="1"/>
            <a:r>
              <a:rPr lang="en-US" sz="1600" dirty="0">
                <a:ea typeface="MS PGothic"/>
              </a:rPr>
              <a:t>Cultivated Crops, Woody Wetlands</a:t>
            </a:r>
          </a:p>
          <a:p>
            <a:pPr marL="457200" lvl="1" indent="0">
              <a:buNone/>
            </a:pPr>
            <a:endParaRPr lang="en-US" sz="1600"/>
          </a:p>
          <a:p>
            <a:r>
              <a:rPr lang="en-US" sz="1800" dirty="0">
                <a:ea typeface="MS PGothic"/>
              </a:rPr>
              <a:t>Calibrated by modeling:</a:t>
            </a:r>
          </a:p>
          <a:p>
            <a:pPr marL="0" indent="0">
              <a:buNone/>
            </a:pPr>
            <a:r>
              <a:rPr lang="en-US" sz="1600" dirty="0">
                <a:ea typeface="MS PGothic"/>
              </a:rPr>
              <a:t>	</a:t>
            </a:r>
            <a:r>
              <a:rPr lang="en-US" sz="1800" dirty="0">
                <a:ea typeface="MS PGothic"/>
              </a:rPr>
              <a:t>1) Calibration Regions</a:t>
            </a:r>
          </a:p>
          <a:p>
            <a:pPr lvl="1"/>
            <a:r>
              <a:rPr lang="en-US" sz="1400" dirty="0">
                <a:ea typeface="MS PGothic"/>
              </a:rPr>
              <a:t>Curve Number and Initial Abstraction</a:t>
            </a:r>
          </a:p>
          <a:p>
            <a:pPr lvl="1"/>
            <a:r>
              <a:rPr lang="en-US" sz="1400" dirty="0">
                <a:ea typeface="MS PGothic"/>
              </a:rPr>
              <a:t>Minimum Infiltration</a:t>
            </a:r>
          </a:p>
          <a:p>
            <a:pPr lvl="1"/>
            <a:r>
              <a:rPr lang="en-US" sz="1400" dirty="0">
                <a:ea typeface="MS PGothic"/>
              </a:rPr>
              <a:t>% Imperviousness of Land Cover</a:t>
            </a:r>
          </a:p>
          <a:p>
            <a:pPr lvl="1"/>
            <a:r>
              <a:rPr lang="en-US" sz="1400" dirty="0">
                <a:ea typeface="MS PGothic"/>
              </a:rPr>
              <a:t>Manning’s n of Land Cover</a:t>
            </a:r>
          </a:p>
          <a:p>
            <a:pPr marL="457200" lvl="1" indent="0">
              <a:buNone/>
            </a:pPr>
            <a:r>
              <a:rPr lang="en-US" sz="1600" dirty="0">
                <a:ea typeface="MS PGothic"/>
              </a:rPr>
              <a:t>2</a:t>
            </a:r>
            <a:r>
              <a:rPr lang="en-US" sz="1800" dirty="0">
                <a:ea typeface="MS PGothic"/>
              </a:rPr>
              <a:t>) VFW Road and I-95 </a:t>
            </a:r>
            <a:r>
              <a:rPr lang="en-US" sz="1600" dirty="0">
                <a:ea typeface="MS PGothic"/>
              </a:rPr>
              <a:t>			overtopping </a:t>
            </a:r>
          </a:p>
          <a:p>
            <a:pPr lvl="1"/>
            <a:endParaRPr lang="en-US" sz="1800"/>
          </a:p>
          <a:p>
            <a:pPr lvl="1"/>
            <a:endParaRPr lang="en-US" sz="1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6B89D-9826-8742-71AC-25EC28B56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25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431F7-2266-0A7F-A051-7236A0656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59" y="469899"/>
            <a:ext cx="4318109" cy="1325563"/>
          </a:xfrm>
        </p:spPr>
        <p:txBody>
          <a:bodyPr/>
          <a:lstStyle/>
          <a:p>
            <a:pPr algn="l"/>
            <a:r>
              <a:rPr lang="en-US" sz="3200"/>
              <a:t>Lumber River Watershed Calibration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7E7A09-B405-00A4-3487-A38FB4DA1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773" y="662458"/>
            <a:ext cx="5101067" cy="56938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23C4EC3F-9B63-3D12-84C5-85CC062A6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0F8B8D48-6D6E-B6DB-2AD9-0039B04A4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3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427542-E1E6-1C57-65E9-506151725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499" y="469899"/>
            <a:ext cx="5159825" cy="57270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C0D7F-DB1D-1F00-F3A6-246510811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009274"/>
            <a:ext cx="5802923" cy="431215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Challenges</a:t>
            </a:r>
          </a:p>
          <a:p>
            <a:pPr lvl="1"/>
            <a:r>
              <a:rPr lang="en-US" sz="1800"/>
              <a:t>745 square mile rain-on-grid model</a:t>
            </a:r>
          </a:p>
          <a:p>
            <a:pPr lvl="1"/>
            <a:r>
              <a:rPr lang="en-US" sz="1800" b="1"/>
              <a:t>Sandhills</a:t>
            </a:r>
            <a:r>
              <a:rPr lang="en-US" sz="1800"/>
              <a:t> and Coastal Plain Hydrologic Regions</a:t>
            </a:r>
          </a:p>
          <a:p>
            <a:pPr lvl="1"/>
            <a:r>
              <a:rPr lang="en-US" sz="1800"/>
              <a:t>Timing / Watershed Orientation / Double-Hump</a:t>
            </a:r>
          </a:p>
          <a:p>
            <a:pPr lvl="1"/>
            <a:r>
              <a:rPr lang="en-US" sz="1800" b="1">
                <a:ea typeface="MS PGothic"/>
              </a:rPr>
              <a:t>VFW Road</a:t>
            </a:r>
          </a:p>
          <a:p>
            <a:pPr lvl="1"/>
            <a:r>
              <a:rPr lang="en-US" sz="1800" b="1"/>
              <a:t>I-95 bridge and roadway overtopping</a:t>
            </a:r>
          </a:p>
          <a:p>
            <a:pPr lvl="1"/>
            <a:r>
              <a:rPr lang="en-US" sz="1800" b="1"/>
              <a:t>QL2 LiDAR </a:t>
            </a:r>
            <a:r>
              <a:rPr lang="en-US" sz="1800"/>
              <a:t>(was flown during high water)</a:t>
            </a:r>
          </a:p>
          <a:p>
            <a:pPr lvl="1"/>
            <a:endParaRPr lang="en-US" sz="1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6B89D-9826-8742-71AC-25EC28B56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26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527DAC-CBB3-A879-14E7-2E218A2D1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684" y="4295952"/>
            <a:ext cx="2617253" cy="2239285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19B4E83D-7426-36DD-8322-7CE107FFB326}"/>
              </a:ext>
            </a:extLst>
          </p:cNvPr>
          <p:cNvSpPr txBox="1">
            <a:spLocks/>
          </p:cNvSpPr>
          <p:nvPr/>
        </p:nvSpPr>
        <p:spPr bwMode="auto">
          <a:xfrm>
            <a:off x="594359" y="469899"/>
            <a:ext cx="431810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3200"/>
              <a:t>Lumber River Watershed Calibration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ACD7E4-EE5B-A948-4148-45DF891FA850}"/>
              </a:ext>
            </a:extLst>
          </p:cNvPr>
          <p:cNvCxnSpPr>
            <a:cxnSpLocks/>
          </p:cNvCxnSpPr>
          <p:nvPr/>
        </p:nvCxnSpPr>
        <p:spPr>
          <a:xfrm>
            <a:off x="6673755" y="5145206"/>
            <a:ext cx="4003623" cy="3693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C913DC35-F644-63AC-54DD-57BD3563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DED23A45-CB9D-4C95-5FC0-55F20701A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1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EADF519-A3D8-D917-B727-D59D7EF5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86" y="2394284"/>
            <a:ext cx="5004123" cy="4300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91B3DB-EF36-8E3B-72E5-1A6FEE737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/>
              <a:t>Hurricane Matthew (October 2016)</a:t>
            </a:r>
            <a:br>
              <a:rPr lang="en-US" sz="3200"/>
            </a:br>
            <a:r>
              <a:rPr lang="en-US" sz="3200"/>
              <a:t>USGS 02131470 Lumber River at Lumberton, NC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A0A10-35CF-95CF-DB75-834EE87A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27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8E22F8-F8A2-7ED0-57AA-A780340D0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513" y="1920434"/>
            <a:ext cx="3678598" cy="278755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3B553CD-EEF1-50BA-AB11-E2527E5F7FF5}"/>
              </a:ext>
            </a:extLst>
          </p:cNvPr>
          <p:cNvCxnSpPr>
            <a:cxnSpLocks/>
          </p:cNvCxnSpPr>
          <p:nvPr/>
        </p:nvCxnSpPr>
        <p:spPr>
          <a:xfrm flipH="1">
            <a:off x="7404007" y="1545178"/>
            <a:ext cx="1052008" cy="241321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994981-70D9-723C-CABF-023264505239}"/>
              </a:ext>
            </a:extLst>
          </p:cNvPr>
          <p:cNvCxnSpPr>
            <a:cxnSpLocks/>
          </p:cNvCxnSpPr>
          <p:nvPr/>
        </p:nvCxnSpPr>
        <p:spPr>
          <a:xfrm flipH="1" flipV="1">
            <a:off x="4802936" y="3314210"/>
            <a:ext cx="2029626" cy="3261936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9923822-E9C2-46C7-85AE-DC4B192BB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015" y="1545178"/>
            <a:ext cx="3071429" cy="3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CEE3F8-33F1-1D73-FB6D-F301AC845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203" y="4390628"/>
            <a:ext cx="2029627" cy="21855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25A8217D-6D56-5894-52BB-D6793C9EF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7CEA85A8-44BA-A13E-F4F3-590BE0D78E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28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EADF519-A3D8-D917-B727-D59D7EF5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90" y="2394284"/>
            <a:ext cx="5004123" cy="4300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91B3DB-EF36-8E3B-72E5-1A6FEE737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/>
              <a:t>Hurricane Florence (September 2018)</a:t>
            </a:r>
            <a:br>
              <a:rPr lang="en-US" sz="3200"/>
            </a:br>
            <a:r>
              <a:rPr lang="en-US" sz="3200"/>
              <a:t>USGS 02131470 Lumber River at Lumberton, NC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A0A10-35CF-95CF-DB75-834EE87A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E1C57B-3924-F235-1E7D-439FA1E5C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420" y="1809617"/>
            <a:ext cx="2639519" cy="28886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B8FD15-13CA-1464-B5B2-6CB233BE6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321" y="3707612"/>
            <a:ext cx="2581212" cy="27875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8E22F8-F8A2-7ED0-57AA-A780340D0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513" y="1920434"/>
            <a:ext cx="3678598" cy="278755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994981-70D9-723C-CABF-023264505239}"/>
              </a:ext>
            </a:extLst>
          </p:cNvPr>
          <p:cNvCxnSpPr>
            <a:cxnSpLocks/>
          </p:cNvCxnSpPr>
          <p:nvPr/>
        </p:nvCxnSpPr>
        <p:spPr>
          <a:xfrm flipH="1" flipV="1">
            <a:off x="4802936" y="3314210"/>
            <a:ext cx="2987385" cy="3180955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3B553CD-EEF1-50BA-AB11-E2527E5F7FF5}"/>
              </a:ext>
            </a:extLst>
          </p:cNvPr>
          <p:cNvCxnSpPr>
            <a:cxnSpLocks/>
          </p:cNvCxnSpPr>
          <p:nvPr/>
        </p:nvCxnSpPr>
        <p:spPr>
          <a:xfrm flipH="1">
            <a:off x="7404007" y="1837980"/>
            <a:ext cx="1418887" cy="212040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E967DE9E-20AF-C4FE-0438-AC0906BF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10B78098-2AEB-69DC-E649-CCEC8A8A4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17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28450-6C1D-BD10-8527-25C3BAAC2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D1D8D-D9E3-57E9-51E6-613ECB2927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BF30D1-495F-B2FB-8395-C5472B31D578}"/>
              </a:ext>
            </a:extLst>
          </p:cNvPr>
          <p:cNvSpPr txBox="1">
            <a:spLocks/>
          </p:cNvSpPr>
          <p:nvPr/>
        </p:nvSpPr>
        <p:spPr bwMode="auto">
          <a:xfrm>
            <a:off x="594359" y="469900"/>
            <a:ext cx="7512693" cy="84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3200"/>
              <a:t>High Water Marks – Hurricane Matthew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4E2F7F-5B70-5386-E002-132037788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811" y="1337709"/>
            <a:ext cx="8060167" cy="50503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2501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F70986-2A0C-150C-B3B7-986BBE554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MS PGothic"/>
              </a:rPr>
              <a:t>Objectives and Goals</a:t>
            </a:r>
          </a:p>
          <a:p>
            <a:r>
              <a:rPr lang="en-US">
                <a:ea typeface="MS PGothic"/>
              </a:rPr>
              <a:t>Modeling Approach</a:t>
            </a:r>
          </a:p>
          <a:p>
            <a:pPr lvl="1"/>
            <a:r>
              <a:rPr lang="en-US">
                <a:ea typeface="MS PGothic"/>
              </a:rPr>
              <a:t>Gridded Rainfall</a:t>
            </a:r>
          </a:p>
          <a:p>
            <a:pPr lvl="1"/>
            <a:r>
              <a:rPr lang="en-US">
                <a:ea typeface="MS PGothic"/>
              </a:rPr>
              <a:t>2D Rain-on-Grid Rainfall-Runoff</a:t>
            </a:r>
          </a:p>
          <a:p>
            <a:r>
              <a:rPr lang="en-US">
                <a:ea typeface="MS PGothic"/>
              </a:rPr>
              <a:t>Stress Test Evaluation</a:t>
            </a:r>
          </a:p>
          <a:p>
            <a:r>
              <a:rPr lang="en-US">
                <a:ea typeface="MS PGothic"/>
              </a:rPr>
              <a:t>Challenges and Limitations</a:t>
            </a:r>
            <a:endParaRPr lang="en-US"/>
          </a:p>
          <a:p>
            <a:r>
              <a:rPr lang="en-US">
                <a:ea typeface="MS PGothic"/>
              </a:rPr>
              <a:t>Future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A0A10-35CF-95CF-DB75-834EE87A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3</a:t>
            </a:fld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821C35B9-4D9F-B098-BC19-4DCE9ED1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469900"/>
            <a:ext cx="10698480" cy="1143000"/>
          </a:xfrm>
        </p:spPr>
        <p:txBody>
          <a:bodyPr/>
          <a:lstStyle/>
          <a:p>
            <a:pPr algn="l"/>
            <a:r>
              <a:rPr lang="en-US"/>
              <a:t>Overview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3AAB03-A22F-9183-2B09-4A90CEED4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11" b="21007"/>
          <a:stretch/>
        </p:blipFill>
        <p:spPr>
          <a:xfrm>
            <a:off x="6819899" y="469901"/>
            <a:ext cx="4860775" cy="1893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01BA3C28-0D44-0694-ACE3-FC5D79AC5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143379F2-20E6-401C-B367-650C29ED3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96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28450-6C1D-BD10-8527-25C3BAAC2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D1D8D-D9E3-57E9-51E6-613ECB2927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BF30D1-495F-B2FB-8395-C5472B31D578}"/>
              </a:ext>
            </a:extLst>
          </p:cNvPr>
          <p:cNvSpPr txBox="1">
            <a:spLocks/>
          </p:cNvSpPr>
          <p:nvPr/>
        </p:nvSpPr>
        <p:spPr bwMode="auto">
          <a:xfrm>
            <a:off x="594359" y="469900"/>
            <a:ext cx="7512693" cy="84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3200"/>
              <a:t>High Water Marks – Hurricane Florence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4E2F7F-5B70-5386-E002-1320377885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62812" y="1337709"/>
            <a:ext cx="8060165" cy="50503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8092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28450-6C1D-BD10-8527-25C3BAAC2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7B17B09-8CED-F030-BB31-4F9C119BE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RAS Model Comparison Tool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B7E8E1-878F-5C8A-8D6D-4EB759DF0C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9000" y="2067950"/>
            <a:ext cx="3396735" cy="447884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ea typeface="MS PGothic"/>
              </a:rPr>
              <a:t>Existing and Future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ea typeface="MS PGothic"/>
              </a:rPr>
              <a:t>Pre and Post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D1D8D-D9E3-57E9-51E6-613ECB2927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986C99-FD9D-4EBB-5B24-523F10385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735" y="1612900"/>
            <a:ext cx="7799924" cy="45338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E7ECA46C-8B5F-1A0F-A4BD-0AF451B3F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9A1B3C89-6026-7A30-EDD9-DA54516F8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50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885F7-6E6A-66FA-C9DB-F6E27BAE18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B4CBE-ED5B-3C0C-C01D-3854A7BE35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641CBA9-CC90-192D-E9E8-9117DF79875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984363" y="2533649"/>
            <a:ext cx="5308478" cy="3902076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C033CE-691C-88F9-B1B6-82FFFE078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09" y="2533649"/>
            <a:ext cx="5322266" cy="3902075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9AA1206-A788-445F-8684-DC36A31D13BB}"/>
              </a:ext>
            </a:extLst>
          </p:cNvPr>
          <p:cNvSpPr txBox="1">
            <a:spLocks/>
          </p:cNvSpPr>
          <p:nvPr/>
        </p:nvSpPr>
        <p:spPr>
          <a:xfrm>
            <a:off x="289009" y="1543050"/>
            <a:ext cx="11003831" cy="84772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Two culverts in close proximity</a:t>
            </a:r>
          </a:p>
          <a:p>
            <a:r>
              <a:rPr lang="en-US" sz="1800"/>
              <a:t>Headwater/Tailwater interaction during high flow events</a:t>
            </a:r>
            <a:endParaRPr lang="en-US" sz="1600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675510FF-8D5C-FA99-7C5F-BA08491F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469900"/>
            <a:ext cx="10698480" cy="1143000"/>
          </a:xfrm>
        </p:spPr>
        <p:txBody>
          <a:bodyPr/>
          <a:lstStyle/>
          <a:p>
            <a:r>
              <a:rPr lang="en-US"/>
              <a:t>Another 2D Advantage</a:t>
            </a:r>
          </a:p>
        </p:txBody>
      </p:sp>
    </p:spTree>
    <p:extLst>
      <p:ext uri="{BB962C8B-B14F-4D97-AF65-F5344CB8AC3E}">
        <p14:creationId xmlns:p14="http://schemas.microsoft.com/office/powerpoint/2010/main" val="643367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60231-4B72-2C90-2F04-7ACC4EF0D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469900"/>
            <a:ext cx="4193593" cy="1143000"/>
          </a:xfrm>
        </p:spPr>
        <p:txBody>
          <a:bodyPr/>
          <a:lstStyle/>
          <a:p>
            <a:r>
              <a:rPr lang="en-US"/>
              <a:t>Filtering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BAC77-02FF-AC98-B21E-DCF909044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EBC33D0-9217-1660-43F3-37E9A66A024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55039" y="2320926"/>
            <a:ext cx="4589360" cy="414785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D7C69-D1C1-1DCC-6478-BF47E44A0FC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AE7E70-EFBC-38AE-E48E-A51E34F0B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536" y="2320926"/>
            <a:ext cx="4589359" cy="4147852"/>
          </a:xfrm>
          <a:prstGeom prst="rect">
            <a:avLst/>
          </a:prstGeom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58284CC9-F851-D33F-08E4-21A3D9B7ED77}"/>
              </a:ext>
            </a:extLst>
          </p:cNvPr>
          <p:cNvSpPr txBox="1">
            <a:spLocks/>
          </p:cNvSpPr>
          <p:nvPr/>
        </p:nvSpPr>
        <p:spPr bwMode="auto">
          <a:xfrm>
            <a:off x="594360" y="1612900"/>
            <a:ext cx="419359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Velocity at Peak Flow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15E8A361-D753-78F8-E109-566E02A6B860}"/>
              </a:ext>
            </a:extLst>
          </p:cNvPr>
          <p:cNvSpPr txBox="1">
            <a:spLocks/>
          </p:cNvSpPr>
          <p:nvPr/>
        </p:nvSpPr>
        <p:spPr bwMode="auto">
          <a:xfrm>
            <a:off x="6038690" y="1041400"/>
            <a:ext cx="59855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Early rainfall ponding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/>
              <a:t>Quickly drain but show up in Maximum WSEL products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sz="20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C824B0-D3B8-9C67-81A1-045C82C6AD82}"/>
              </a:ext>
            </a:extLst>
          </p:cNvPr>
          <p:cNvSpPr/>
          <p:nvPr/>
        </p:nvSpPr>
        <p:spPr>
          <a:xfrm>
            <a:off x="6956373" y="5027329"/>
            <a:ext cx="1276350" cy="10477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08D627-9BD7-6ED5-1296-AE5756CA0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790" y="3429001"/>
            <a:ext cx="1440013" cy="293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76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28450-6C1D-BD10-8527-25C3BAAC2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7B17B09-8CED-F030-BB31-4F9C119BE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Stress Test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B7E8E1-878F-5C8A-8D6D-4EB759DF0C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60" y="1612900"/>
            <a:ext cx="5549265" cy="4933896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A comprehensive look at all aspects along the corridor within the model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Identify vulnerabilities at each hydraulic structure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Identify vulnerabilities at non-structure locations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Determine whether designs meet a desired freeboard or level of service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D1D8D-D9E3-57E9-51E6-613ECB2927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52122C-B954-FD88-FC1B-0D7F1473F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047" y="1555750"/>
            <a:ext cx="4336294" cy="39592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7E2CBEC5-CA03-D34E-AA61-71C97DF60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61635B77-58C6-3A9A-434B-A05B6B2D9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63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B0FC1-31DF-8C62-624C-8D32DE28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B79E41-7052-FB72-CEF6-F03C7B41B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07" y="1366116"/>
            <a:ext cx="7459116" cy="5172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DF30DC-877D-9A22-31F3-3D765E33B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593" y="409306"/>
            <a:ext cx="5468113" cy="3848637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C69B4A9-77BC-3D64-4871-2FBBFE5F6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76593" y="4157663"/>
            <a:ext cx="5248275" cy="2381250"/>
          </a:xfr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6941F6B-AD00-BE85-9E03-749B91D5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42" y="469900"/>
            <a:ext cx="5349240" cy="796925"/>
          </a:xfrm>
        </p:spPr>
        <p:txBody>
          <a:bodyPr/>
          <a:lstStyle/>
          <a:p>
            <a:pPr algn="l"/>
            <a:r>
              <a:rPr lang="en-US" sz="3200"/>
              <a:t>Matthew MRMS and WRF</a:t>
            </a:r>
          </a:p>
        </p:txBody>
      </p:sp>
    </p:spTree>
    <p:extLst>
      <p:ext uri="{BB962C8B-B14F-4D97-AF65-F5344CB8AC3E}">
        <p14:creationId xmlns:p14="http://schemas.microsoft.com/office/powerpoint/2010/main" val="3458662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78F01-BA19-5954-0118-4C9C0173E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402891"/>
            <a:ext cx="6787515" cy="1143000"/>
          </a:xfrm>
        </p:spPr>
        <p:txBody>
          <a:bodyPr/>
          <a:lstStyle/>
          <a:p>
            <a:pPr algn="l"/>
            <a:r>
              <a:rPr lang="en-US" sz="3600"/>
              <a:t>Matthew PGW Overtopping</a:t>
            </a:r>
            <a:br>
              <a:rPr lang="en-US" sz="3600"/>
            </a:br>
            <a:r>
              <a:rPr lang="en-US" sz="1800"/>
              <a:t>	</a:t>
            </a:r>
            <a:r>
              <a:rPr lang="en-US" sz="2000"/>
              <a:t>(MRMS – Blue ; PGW – Orange)</a:t>
            </a:r>
            <a:endParaRPr lang="en-US" sz="3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9FDE3-9790-D737-C872-D97F5AD889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96B1024-CF72-2FE7-659A-D50597FA363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90754" y="1471084"/>
            <a:ext cx="5152846" cy="488526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89A34A-E57F-FAB6-0C15-01384E3FF47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18357E-02B8-6519-F1B2-B701A9291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295" y="723053"/>
            <a:ext cx="5002530" cy="28733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43BCCF-C89A-42AE-1DF8-DE0A562F2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295" y="3660530"/>
            <a:ext cx="4922293" cy="28006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40B368-B0C7-7B3A-1126-8CA9887CF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4" y="4493836"/>
            <a:ext cx="3847146" cy="210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664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30F1B-5E7F-55F4-0507-41DBC885FA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A84DE6C-AFB4-E2BC-D8A5-EE7B7086826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01146" y="1185863"/>
            <a:ext cx="9551369" cy="535305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F0A42E-606A-FEA6-D56F-BF57C004FE3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952A0F3-7013-B694-41BD-A7584919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1" y="469900"/>
            <a:ext cx="10698480" cy="654050"/>
          </a:xfrm>
        </p:spPr>
        <p:txBody>
          <a:bodyPr/>
          <a:lstStyle/>
          <a:p>
            <a:r>
              <a:rPr lang="en-US" sz="3200"/>
              <a:t>Example of Individual Structure Results</a:t>
            </a:r>
          </a:p>
        </p:txBody>
      </p:sp>
    </p:spTree>
    <p:extLst>
      <p:ext uri="{BB962C8B-B14F-4D97-AF65-F5344CB8AC3E}">
        <p14:creationId xmlns:p14="http://schemas.microsoft.com/office/powerpoint/2010/main" val="282917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28450-6C1D-BD10-8527-25C3BAAC2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D1D8D-D9E3-57E9-51E6-613ECB2927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8120AB-F161-A3FB-9DB5-5FFE45415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" y="654050"/>
            <a:ext cx="2477430" cy="57340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7B2F1B-0928-228B-4F45-6E85DB6B5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825" y="1822454"/>
            <a:ext cx="7573222" cy="3981863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2D470EC1-E3B5-F123-8041-FC82DD7A084B}"/>
              </a:ext>
            </a:extLst>
          </p:cNvPr>
          <p:cNvSpPr/>
          <p:nvPr/>
        </p:nvSpPr>
        <p:spPr>
          <a:xfrm rot="1081758">
            <a:off x="2436342" y="1651000"/>
            <a:ext cx="1504950" cy="190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FE6510B-1254-4B82-7E54-98093B998A21}"/>
              </a:ext>
            </a:extLst>
          </p:cNvPr>
          <p:cNvSpPr txBox="1">
            <a:spLocks/>
          </p:cNvSpPr>
          <p:nvPr/>
        </p:nvSpPr>
        <p:spPr>
          <a:xfrm>
            <a:off x="3658658" y="5248275"/>
            <a:ext cx="7573222" cy="84772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89819-9D51-5A2B-B3E0-AC289339D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867" y="469900"/>
            <a:ext cx="7448974" cy="654050"/>
          </a:xfrm>
        </p:spPr>
        <p:txBody>
          <a:bodyPr/>
          <a:lstStyle/>
          <a:p>
            <a:r>
              <a:rPr lang="en-US" sz="3200"/>
              <a:t>WSEL at Hydraulic Structures</a:t>
            </a:r>
          </a:p>
        </p:txBody>
      </p:sp>
    </p:spTree>
    <p:extLst>
      <p:ext uri="{BB962C8B-B14F-4D97-AF65-F5344CB8AC3E}">
        <p14:creationId xmlns:p14="http://schemas.microsoft.com/office/powerpoint/2010/main" val="22647221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land with blue water and red circles&#10;&#10;Description automatically generated">
            <a:extLst>
              <a:ext uri="{FF2B5EF4-FFF2-40B4-BE49-F238E27FC236}">
                <a16:creationId xmlns:a16="http://schemas.microsoft.com/office/drawing/2014/main" id="{D6943CE8-68E3-8B63-24B1-7B14C9761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646" y="1275630"/>
            <a:ext cx="8139200" cy="5161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04E69D-5431-E2B7-4943-29EC9AB8D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539" y="455653"/>
            <a:ext cx="11318070" cy="789074"/>
          </a:xfrm>
        </p:spPr>
        <p:txBody>
          <a:bodyPr>
            <a:noAutofit/>
          </a:bodyPr>
          <a:lstStyle/>
          <a:p>
            <a:pPr algn="l"/>
            <a:r>
              <a:rPr lang="en-US" sz="4000">
                <a:ea typeface="MS PGothic"/>
              </a:rPr>
              <a:t>Stress Test</a:t>
            </a:r>
            <a:endParaRPr lang="en-US" sz="4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DAC2A-ECF2-846D-AF79-0527ADEBFE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2471214"/>
            <a:ext cx="8915400" cy="3142059"/>
          </a:xfrm>
        </p:spPr>
        <p:txBody>
          <a:bodyPr/>
          <a:lstStyle/>
          <a:p>
            <a:pPr algn="l"/>
            <a:r>
              <a:rPr lang="en-US"/>
              <a:t> </a:t>
            </a:r>
          </a:p>
          <a:p>
            <a:pPr algn="l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FD2A2CF-5130-9B8F-B3C4-0BFF20E3F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9160" y="6356351"/>
            <a:ext cx="2773680" cy="365125"/>
          </a:xfrm>
        </p:spPr>
        <p:txBody>
          <a:bodyPr/>
          <a:lstStyle/>
          <a:p>
            <a:fld id="{7E491F6D-AAF2-4606-815D-CEB38A69DB40}" type="slidenum">
              <a:rPr lang="en-US" smtClean="0"/>
              <a:t>39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B0EECE-7523-2F91-974D-E71A9F1C1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516" y="1889180"/>
            <a:ext cx="2780974" cy="21016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877736-1E89-DEB7-61A5-F8012AD36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811" y="3754886"/>
            <a:ext cx="2780975" cy="21016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AFE94E-A1A6-7416-E78F-19736BD4D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75" y="783603"/>
            <a:ext cx="2681980" cy="20268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0927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28450-6C1D-BD10-8527-25C3BAAC2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7B17B09-8CED-F030-BB31-4F9C119BE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Objectives and Goals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B7E8E1-878F-5C8A-8D6D-4EB759DF0C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59" y="1959429"/>
            <a:ext cx="11031583" cy="419682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ea typeface="MS PGothic"/>
              </a:rPr>
              <a:t>Evaluate </a:t>
            </a:r>
            <a:r>
              <a:rPr lang="en-US" sz="2400" b="1">
                <a:ea typeface="MS PGothic"/>
              </a:rPr>
              <a:t>Flood Resilience </a:t>
            </a:r>
            <a:r>
              <a:rPr lang="en-US" sz="2400">
                <a:ea typeface="MS PGothic"/>
              </a:rPr>
              <a:t>of I-95 improvements using 2D Rain-on-Grid and </a:t>
            </a:r>
            <a:r>
              <a:rPr lang="en-US" sz="2400" b="1">
                <a:ea typeface="MS PGothic"/>
              </a:rPr>
              <a:t>Future Rainfall</a:t>
            </a:r>
          </a:p>
          <a:p>
            <a:pPr lvl="1">
              <a:spcAft>
                <a:spcPts val="1200"/>
              </a:spcAft>
            </a:pPr>
            <a:r>
              <a:rPr lang="en-US" sz="1800">
                <a:ea typeface="MS PGothic"/>
              </a:rPr>
              <a:t>Demonstrate standards for </a:t>
            </a:r>
            <a:r>
              <a:rPr lang="en-US" sz="1800" b="1">
                <a:ea typeface="MS PGothic"/>
              </a:rPr>
              <a:t>identifying vulnerability </a:t>
            </a:r>
            <a:r>
              <a:rPr lang="en-US" sz="1800">
                <a:ea typeface="MS PGothic"/>
              </a:rPr>
              <a:t>of roadway overtopping during extreme events</a:t>
            </a:r>
          </a:p>
          <a:p>
            <a:pPr lvl="1">
              <a:spcAft>
                <a:spcPts val="1200"/>
              </a:spcAft>
            </a:pPr>
            <a:r>
              <a:rPr lang="en-US" sz="1800">
                <a:ea typeface="MS PGothic"/>
              </a:rPr>
              <a:t>Demonstrate </a:t>
            </a:r>
            <a:r>
              <a:rPr lang="en-US" sz="1800" b="1">
                <a:ea typeface="MS PGothic"/>
              </a:rPr>
              <a:t>practicality</a:t>
            </a:r>
            <a:r>
              <a:rPr lang="en-US" sz="1800">
                <a:ea typeface="MS PGothic"/>
              </a:rPr>
              <a:t> and </a:t>
            </a:r>
            <a:r>
              <a:rPr lang="en-US" sz="1800" b="1">
                <a:ea typeface="MS PGothic"/>
              </a:rPr>
              <a:t>utility </a:t>
            </a:r>
            <a:r>
              <a:rPr lang="en-US" sz="1800">
                <a:ea typeface="MS PGothic"/>
              </a:rPr>
              <a:t>of using rain-on-grid for various size watersheds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ea typeface="MS PGothic"/>
              </a:rPr>
              <a:t>Implement various sources of spatially-varied gridded rainfall in HEC-RAS</a:t>
            </a:r>
          </a:p>
          <a:p>
            <a:r>
              <a:rPr lang="en-US" sz="2400">
                <a:ea typeface="MS PGothic"/>
              </a:rPr>
              <a:t>Future Applications</a:t>
            </a:r>
          </a:p>
          <a:p>
            <a:pPr lvl="1"/>
            <a:r>
              <a:rPr lang="en-US" sz="2000">
                <a:ea typeface="MS PGothic"/>
              </a:rPr>
              <a:t>Better tools to support critical infrastructure planning, design, and operations</a:t>
            </a:r>
            <a:endParaRPr lang="en-US" sz="2400">
              <a:ea typeface="MS PGothic"/>
            </a:endParaRPr>
          </a:p>
          <a:p>
            <a:pPr lvl="1"/>
            <a:r>
              <a:rPr lang="en-US" sz="2000">
                <a:ea typeface="MS PGothic"/>
              </a:rPr>
              <a:t>Flood and Operational Forecasting, “Nowcasting”</a:t>
            </a:r>
          </a:p>
          <a:p>
            <a:pPr lvl="1"/>
            <a:r>
              <a:rPr lang="en-US" sz="2000">
                <a:ea typeface="MS PGothic"/>
              </a:rPr>
              <a:t>Probabilistic, Uncertainty</a:t>
            </a:r>
          </a:p>
          <a:p>
            <a:pPr lvl="1"/>
            <a:r>
              <a:rPr lang="en-US" sz="2000">
                <a:ea typeface="MS PGothic"/>
              </a:rPr>
              <a:t>Approach a 2D Mesh Probabilistic Map Library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D1D8D-D9E3-57E9-51E6-613ECB2927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400C64-E412-ECF9-E3DB-5290C7E7E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11" b="21007"/>
          <a:stretch/>
        </p:blipFill>
        <p:spPr>
          <a:xfrm>
            <a:off x="8802806" y="469901"/>
            <a:ext cx="2877868" cy="1120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D984BC7E-72C6-A6FC-714E-B2BE82C18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6E3EBB43-A16F-C78F-24BD-9FF78DB2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897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1B3DB-EF36-8E3B-72E5-1A6FEE737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Tropical Storm Debby - Early August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A0A10-35CF-95CF-DB75-834EE87A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4D1576-7307-C65E-95A4-DBD275260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08" y="2594509"/>
            <a:ext cx="4750812" cy="3813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A5B530-109A-E115-8B99-6C432C2D3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320" y="2476499"/>
            <a:ext cx="6413372" cy="3931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FBF121-7BAE-C10E-B171-982439216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603" y="1520080"/>
            <a:ext cx="3362794" cy="71447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7C5720A-F9C6-B34B-DE1C-F633D892A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508" y="1451510"/>
            <a:ext cx="7544241" cy="1143000"/>
          </a:xfrm>
        </p:spPr>
        <p:txBody>
          <a:bodyPr/>
          <a:lstStyle/>
          <a:p>
            <a:pPr lvl="1"/>
            <a:endParaRPr lang="en-US" sz="1800"/>
          </a:p>
          <a:p>
            <a:pPr lvl="1"/>
            <a:endParaRPr lang="en-US" sz="120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91D12CF-C096-AE3B-F613-21A9BF17A3E3}"/>
              </a:ext>
            </a:extLst>
          </p:cNvPr>
          <p:cNvSpPr txBox="1">
            <a:spLocks/>
          </p:cNvSpPr>
          <p:nvPr/>
        </p:nvSpPr>
        <p:spPr bwMode="auto">
          <a:xfrm>
            <a:off x="299803" y="1487186"/>
            <a:ext cx="6148622" cy="97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QPF for instant forecasted runs (6-hour increments)</a:t>
            </a:r>
          </a:p>
          <a:p>
            <a:r>
              <a:rPr lang="en-US" sz="1800"/>
              <a:t>MRMS QPE for hindcasting</a:t>
            </a:r>
          </a:p>
          <a:p>
            <a:r>
              <a:rPr lang="en-US" sz="1800"/>
              <a:t>Lesser event than Matthew (117.9’) &amp; Florence (116.5’)</a:t>
            </a:r>
            <a:endParaRPr lang="en-US" sz="1600"/>
          </a:p>
          <a:p>
            <a:pPr lvl="1"/>
            <a:endParaRPr lang="en-US" sz="1800"/>
          </a:p>
          <a:p>
            <a:pPr lvl="1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361139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BFFB5644-9036-C168-5D0D-5599D2F98815}"/>
              </a:ext>
            </a:extLst>
          </p:cNvPr>
          <p:cNvSpPr txBox="1">
            <a:spLocks/>
          </p:cNvSpPr>
          <p:nvPr/>
        </p:nvSpPr>
        <p:spPr>
          <a:xfrm>
            <a:off x="594360" y="1612900"/>
            <a:ext cx="10537928" cy="49338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8DDD0-B373-CE46-6693-D9A1923C0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39" y="2082801"/>
            <a:ext cx="5610404" cy="4273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79A98A-2D93-0613-E293-B8D906A50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243" y="2082801"/>
            <a:ext cx="5267665" cy="427355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37FB41C-1C2F-ED00-4267-244A33DF8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9160" y="6356351"/>
            <a:ext cx="2773680" cy="365125"/>
          </a:xfrm>
        </p:spPr>
        <p:txBody>
          <a:bodyPr/>
          <a:lstStyle/>
          <a:p>
            <a:fld id="{7E491F6D-AAF2-4606-815D-CEB38A69DB40}" type="slidenum">
              <a:rPr lang="en-US" smtClean="0"/>
              <a:t>41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4E69D-5431-E2B7-4943-29EC9AB8D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539" y="455653"/>
            <a:ext cx="11020369" cy="1627148"/>
          </a:xfrm>
        </p:spPr>
        <p:txBody>
          <a:bodyPr>
            <a:noAutofit/>
          </a:bodyPr>
          <a:lstStyle/>
          <a:p>
            <a:pPr algn="l"/>
            <a:r>
              <a:rPr lang="en-US" sz="4000"/>
              <a:t>Update FIMAN and RAFT Online Applications</a:t>
            </a:r>
            <a:br>
              <a:rPr lang="en-US" sz="1400"/>
            </a:br>
            <a:r>
              <a:rPr lang="en-US" sz="1400"/>
              <a:t>	"A resilient North Carolina is a state where our communities, economies, and ecosystems are better able to rebound, positively 	adapt to, and thrive amid changing conditions and challenges, including disasters and climate change; to maintain and improve 	quality of life, healthy growth, and durable systems; and to conserve resources for present and future generations."</a:t>
            </a:r>
            <a:br>
              <a:rPr lang="en-US" sz="1400"/>
            </a:br>
            <a:r>
              <a:rPr lang="en-US" sz="1400"/>
              <a:t>	— NC Climate Risk and Resilience Plan, Executive Summary</a:t>
            </a:r>
          </a:p>
        </p:txBody>
      </p:sp>
      <p:pic>
        <p:nvPicPr>
          <p:cNvPr id="3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AD35A483-DC38-098D-C48F-227B3C222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4858449F-278B-DA18-81B0-DCCD060B6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104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89C3E5E-4D66-BAE0-027E-7B13DA641C1D}"/>
              </a:ext>
            </a:extLst>
          </p:cNvPr>
          <p:cNvSpPr txBox="1">
            <a:spLocks/>
          </p:cNvSpPr>
          <p:nvPr/>
        </p:nvSpPr>
        <p:spPr bwMode="auto">
          <a:xfrm>
            <a:off x="594360" y="469900"/>
            <a:ext cx="6787515" cy="83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585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3600">
                <a:ea typeface="MS PGothic"/>
              </a:rPr>
              <a:t>Challenges and Limitations</a:t>
            </a:r>
            <a:endParaRPr lang="en-US" sz="36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DAC2A-ECF2-846D-AF79-0527ADEBFE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2471214"/>
            <a:ext cx="8915400" cy="3142059"/>
          </a:xfrm>
        </p:spPr>
        <p:txBody>
          <a:bodyPr/>
          <a:lstStyle/>
          <a:p>
            <a:pPr algn="l"/>
            <a:r>
              <a:rPr lang="en-US"/>
              <a:t> </a:t>
            </a:r>
          </a:p>
          <a:p>
            <a:pPr algn="l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EB3232A-2FEC-6F1D-07A6-86FC956CE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9160" y="6356351"/>
            <a:ext cx="2773680" cy="365125"/>
          </a:xfrm>
        </p:spPr>
        <p:txBody>
          <a:bodyPr/>
          <a:lstStyle/>
          <a:p>
            <a:fld id="{7E491F6D-AAF2-4606-815D-CEB38A69DB40}" type="slidenum">
              <a:rPr lang="en-US" smtClean="0"/>
              <a:t>42</a:t>
            </a:fld>
            <a:endParaRPr lang="en-US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B69B7BA4-E002-D470-3B64-D47D107655F6}"/>
              </a:ext>
            </a:extLst>
          </p:cNvPr>
          <p:cNvSpPr txBox="1">
            <a:spLocks/>
          </p:cNvSpPr>
          <p:nvPr/>
        </p:nvSpPr>
        <p:spPr>
          <a:xfrm>
            <a:off x="594360" y="1612900"/>
            <a:ext cx="10537928" cy="37137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Calibri" charset="0"/>
              <a:buChar char="-"/>
            </a:pPr>
            <a:r>
              <a:rPr lang="en-US" dirty="0">
                <a:ea typeface="MS PGothic"/>
              </a:rPr>
              <a:t> Rainfall-Runoff</a:t>
            </a:r>
          </a:p>
          <a:p>
            <a:pPr marL="742950" lvl="2" indent="-342900">
              <a:buFont typeface="Calibri" charset="0"/>
              <a:buChar char="-"/>
            </a:pPr>
            <a:r>
              <a:rPr lang="en-US" sz="2000" dirty="0">
                <a:ea typeface="MS PGothic"/>
              </a:rPr>
              <a:t>Recurrence Interval </a:t>
            </a:r>
            <a:r>
              <a:rPr lang="en-US" sz="2000" b="1" dirty="0">
                <a:ea typeface="MS PGothic"/>
              </a:rPr>
              <a:t>Rainfall</a:t>
            </a:r>
            <a:r>
              <a:rPr lang="en-US" sz="2000" dirty="0">
                <a:ea typeface="MS PGothic"/>
              </a:rPr>
              <a:t> doesn't equal Recurrence Interval </a:t>
            </a:r>
            <a:r>
              <a:rPr lang="en-US" sz="2000" b="1" dirty="0">
                <a:ea typeface="MS PGothic"/>
              </a:rPr>
              <a:t>Runoff</a:t>
            </a:r>
          </a:p>
          <a:p>
            <a:pPr marL="742950" lvl="2" indent="-342900">
              <a:buFont typeface="Calibri" charset="0"/>
              <a:buChar char="-"/>
            </a:pPr>
            <a:r>
              <a:rPr lang="en-US" sz="2000" dirty="0">
                <a:ea typeface="MS PGothic"/>
              </a:rPr>
              <a:t>Synthetic Rainfall doesn’t reflect observed extreme events</a:t>
            </a:r>
          </a:p>
          <a:p>
            <a:pPr marL="742950" lvl="2" indent="-342900">
              <a:buFont typeface="Calibri" charset="0"/>
              <a:buChar char="-"/>
            </a:pPr>
            <a:r>
              <a:rPr lang="en-US" sz="2000" dirty="0">
                <a:ea typeface="MS PGothic"/>
              </a:rPr>
              <a:t>Minor variations in </a:t>
            </a:r>
            <a:r>
              <a:rPr lang="en-US" sz="2000" b="1" dirty="0">
                <a:ea typeface="MS PGothic"/>
              </a:rPr>
              <a:t>Rainfall</a:t>
            </a:r>
            <a:r>
              <a:rPr lang="en-US" sz="2000" dirty="0">
                <a:ea typeface="MS PGothic"/>
              </a:rPr>
              <a:t> produce significant variations in modeled </a:t>
            </a:r>
            <a:r>
              <a:rPr lang="en-US" sz="2000" b="1" dirty="0">
                <a:ea typeface="MS PGothic"/>
              </a:rPr>
              <a:t>Runoff</a:t>
            </a:r>
          </a:p>
          <a:p>
            <a:pPr marL="742950" lvl="2" indent="-342900">
              <a:buFont typeface="Calibri" charset="0"/>
              <a:buChar char="-"/>
            </a:pPr>
            <a:r>
              <a:rPr lang="en-US" sz="2000" b="1" dirty="0">
                <a:ea typeface="MS PGothic"/>
              </a:rPr>
              <a:t>Curve Number </a:t>
            </a:r>
            <a:r>
              <a:rPr lang="en-US" sz="2000" dirty="0">
                <a:ea typeface="MS PGothic"/>
              </a:rPr>
              <a:t>method</a:t>
            </a:r>
          </a:p>
          <a:p>
            <a:pPr marL="1200150" lvl="3" indent="-342900">
              <a:buFont typeface="Calibri" charset="0"/>
              <a:buChar char="-"/>
            </a:pPr>
            <a:r>
              <a:rPr lang="en-US" sz="1600" b="1" u="sng" dirty="0">
                <a:ea typeface="MS PGothic"/>
              </a:rPr>
              <a:t>Event-Dependence</a:t>
            </a:r>
            <a:r>
              <a:rPr lang="en-US" sz="1600" dirty="0">
                <a:ea typeface="MS PGothic"/>
              </a:rPr>
              <a:t>, Duration-Dependence</a:t>
            </a:r>
          </a:p>
          <a:p>
            <a:pPr marL="1200150" lvl="3" indent="-342900">
              <a:buFont typeface="Calibri" charset="0"/>
              <a:buChar char="-"/>
            </a:pPr>
            <a:r>
              <a:rPr lang="en-US" sz="1600" dirty="0">
                <a:ea typeface="MS PGothic"/>
              </a:rPr>
              <a:t>Antecedent Runoff Conditions, starting conditions</a:t>
            </a:r>
          </a:p>
          <a:p>
            <a:pPr marL="1200150" lvl="3" indent="-342900">
              <a:buFont typeface="Calibri" charset="0"/>
              <a:buChar char="-"/>
            </a:pPr>
            <a:endParaRPr lang="en-US" sz="1600" dirty="0">
              <a:ea typeface="MS PGothic"/>
            </a:endParaRPr>
          </a:p>
          <a:p>
            <a:pPr marL="342900" lvl="1" indent="-342900">
              <a:buFont typeface="Calibri" charset="0"/>
              <a:buChar char="-"/>
            </a:pPr>
            <a:r>
              <a:rPr lang="en-US" dirty="0">
                <a:ea typeface="MS PGothic"/>
              </a:rPr>
              <a:t>Balancing for Utility</a:t>
            </a:r>
          </a:p>
          <a:p>
            <a:pPr lvl="1">
              <a:buFont typeface="Calibri" charset="0"/>
              <a:buChar char="-"/>
            </a:pPr>
            <a:r>
              <a:rPr lang="en-US" sz="2000" dirty="0">
                <a:ea typeface="MS PGothic"/>
              </a:rPr>
              <a:t>Large watershed rain-on-grid modeling</a:t>
            </a:r>
          </a:p>
          <a:p>
            <a:pPr lvl="1">
              <a:buFont typeface="Calibri" charset="0"/>
              <a:buChar char="-"/>
            </a:pPr>
            <a:r>
              <a:rPr lang="en-US" sz="2000" dirty="0">
                <a:ea typeface="MS PGothic"/>
              </a:rPr>
              <a:t>Cell Size, Time Step, Accuracy, Computation Time/Expense, Application</a:t>
            </a:r>
          </a:p>
          <a:p>
            <a:pPr lvl="1">
              <a:buFont typeface="Calibri" charset="0"/>
              <a:buChar char="-"/>
            </a:pPr>
            <a:endParaRPr lang="en-US" sz="2000" dirty="0">
              <a:solidFill>
                <a:srgbClr val="000000"/>
              </a:solidFill>
              <a:ea typeface="MS PGothic"/>
            </a:endParaRPr>
          </a:p>
        </p:txBody>
      </p:sp>
      <p:pic>
        <p:nvPicPr>
          <p:cNvPr id="2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81C6B49C-79CC-EEF4-84F0-EFABB1BE7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81B8D143-970F-FD5F-115F-34A21DDE8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90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4E69D-5431-E2B7-4943-29EC9AB8D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539" y="455653"/>
            <a:ext cx="11318070" cy="789074"/>
          </a:xfrm>
        </p:spPr>
        <p:txBody>
          <a:bodyPr>
            <a:noAutofit/>
          </a:bodyPr>
          <a:lstStyle/>
          <a:p>
            <a:pPr algn="l"/>
            <a:r>
              <a:rPr lang="en-US" sz="4000"/>
              <a:t>Future Applications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BFFB5644-9036-C168-5D0D-5599D2F98815}"/>
              </a:ext>
            </a:extLst>
          </p:cNvPr>
          <p:cNvSpPr txBox="1">
            <a:spLocks/>
          </p:cNvSpPr>
          <p:nvPr/>
        </p:nvSpPr>
        <p:spPr>
          <a:xfrm>
            <a:off x="594360" y="1612900"/>
            <a:ext cx="10537928" cy="493389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Arial" charset="0"/>
              <a:buChar char="•"/>
            </a:pPr>
            <a:r>
              <a:rPr lang="en-US">
                <a:ea typeface="MS PGothic"/>
              </a:rPr>
              <a:t>Critical infrastructure planning, design, and operations support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>
                <a:ea typeface="MS PGothic"/>
              </a:rPr>
              <a:t>Flood and operational forecasting, nowcasting 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>
                <a:ea typeface="MS PGothic"/>
              </a:rPr>
              <a:t>Probabilistic, quantify uncertainty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>
                <a:ea typeface="MS PGothic"/>
              </a:rPr>
              <a:t>approach a 2D Mesh Probabilistic Map Library using deep learning</a:t>
            </a:r>
          </a:p>
          <a:p>
            <a:pPr lvl="1"/>
            <a:endParaRPr lang="en-US" sz="1600"/>
          </a:p>
          <a:p>
            <a:pPr lvl="1"/>
            <a:endParaRPr lang="en-US" sz="160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70BDA2C-4AE4-08F5-AA0D-58209C4D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9160" y="6356351"/>
            <a:ext cx="2773680" cy="365125"/>
          </a:xfrm>
        </p:spPr>
        <p:txBody>
          <a:bodyPr/>
          <a:lstStyle/>
          <a:p>
            <a:fld id="{7E491F6D-AAF2-4606-815D-CEB38A69DB40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8246C4D4-E7B9-BF1B-B2DD-B47210EEF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05523368-9567-BD6C-2D02-F997E2522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886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4E69D-5431-E2B7-4943-29EC9AB8D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539" y="455653"/>
            <a:ext cx="11318070" cy="789074"/>
          </a:xfrm>
        </p:spPr>
        <p:txBody>
          <a:bodyPr>
            <a:noAutofit/>
          </a:bodyPr>
          <a:lstStyle/>
          <a:p>
            <a:pPr algn="l"/>
            <a:r>
              <a:rPr lang="en-US" sz="4000"/>
              <a:t>Future Applications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BFFB5644-9036-C168-5D0D-5599D2F98815}"/>
              </a:ext>
            </a:extLst>
          </p:cNvPr>
          <p:cNvSpPr txBox="1">
            <a:spLocks/>
          </p:cNvSpPr>
          <p:nvPr/>
        </p:nvSpPr>
        <p:spPr>
          <a:xfrm>
            <a:off x="594360" y="1612900"/>
            <a:ext cx="10537928" cy="493389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400">
                <a:ea typeface="MS PGothic"/>
              </a:rPr>
              <a:t>approach a 2D Mesh Probabilistic Map Library using deep learning</a:t>
            </a:r>
            <a:endParaRPr lang="en-US">
              <a:ea typeface="MS PGothic"/>
            </a:endParaRPr>
          </a:p>
          <a:p>
            <a:pPr marL="0" lvl="1" indent="0">
              <a:buNone/>
            </a:pPr>
            <a:r>
              <a:rPr lang="en-US" sz="1200">
                <a:solidFill>
                  <a:schemeClr val="bg1"/>
                </a:solidFill>
                <a:ea typeface="MS PGothic"/>
              </a:rPr>
              <a:t>`</a:t>
            </a:r>
          </a:p>
          <a:p>
            <a:pPr marL="457200" lvl="1" indent="-457200">
              <a:buAutoNum type="arabicParenR"/>
            </a:pPr>
            <a:r>
              <a:rPr lang="en-US" sz="2400">
                <a:ea typeface="MS PGothic"/>
              </a:rPr>
              <a:t>Optimize for computation time</a:t>
            </a:r>
          </a:p>
          <a:p>
            <a:pPr marL="457200" lvl="1" indent="-457200">
              <a:buAutoNum type="arabicParenR"/>
            </a:pPr>
            <a:r>
              <a:rPr lang="en-US" sz="2400">
                <a:ea typeface="MS PGothic"/>
              </a:rPr>
              <a:t>Develop 2D Mesh Probabilistic Flood Map Library System</a:t>
            </a:r>
            <a:endParaRPr lang="en-US" sz="2400"/>
          </a:p>
          <a:p>
            <a:pPr marL="0" lvl="1" indent="0">
              <a:buNone/>
            </a:pPr>
            <a:r>
              <a:rPr lang="en-US" sz="1800">
                <a:ea typeface="MS PGothic"/>
              </a:rPr>
              <a:t>  - Forecasted and Observed Rainfall</a:t>
            </a:r>
          </a:p>
          <a:p>
            <a:pPr marL="0" lvl="1" indent="0">
              <a:buNone/>
            </a:pPr>
            <a:r>
              <a:rPr lang="en-US" sz="1800">
                <a:ea typeface="MS PGothic"/>
              </a:rPr>
              <a:t>  - 2D Modeled and Observed Runoff (simple sensing)</a:t>
            </a:r>
          </a:p>
          <a:p>
            <a:pPr marL="0" lvl="1" indent="0">
              <a:buNone/>
            </a:pPr>
            <a:r>
              <a:rPr lang="en-US" sz="1800">
                <a:ea typeface="MS PGothic"/>
              </a:rPr>
              <a:t>  - Feedback loop</a:t>
            </a:r>
          </a:p>
          <a:p>
            <a:pPr marL="0" lvl="1" indent="0">
              <a:buNone/>
            </a:pPr>
            <a:r>
              <a:rPr lang="en-US" sz="1800">
                <a:ea typeface="MS PGothic"/>
              </a:rPr>
              <a:t>  - Forecasted Runoff on a 2D Mesh</a:t>
            </a:r>
          </a:p>
          <a:p>
            <a:pPr marL="0" lvl="1" indent="0">
              <a:buNone/>
            </a:pPr>
            <a:r>
              <a:rPr lang="en-US" sz="1800">
                <a:ea typeface="MS PGothic"/>
              </a:rPr>
              <a:t>  - Enhance Modeled and Observed Runoff (enhanced sensing) and implement deep learning</a:t>
            </a:r>
            <a:endParaRPr lang="en-US"/>
          </a:p>
          <a:p>
            <a:pPr marL="0" lvl="1" indent="0">
              <a:buNone/>
            </a:pPr>
            <a:r>
              <a:rPr lang="en-US" sz="2400">
                <a:ea typeface="MS PGothic"/>
              </a:rPr>
              <a:t>3)  2D model improved and utilized until replaced with 2D Mesh Probabilistic       	Map Library for forecasting runoff</a:t>
            </a:r>
          </a:p>
          <a:p>
            <a:pPr lvl="1">
              <a:buAutoNum type="arabicParenR"/>
            </a:pPr>
            <a:endParaRPr lang="en-US" sz="160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70BDA2C-4AE4-08F5-AA0D-58209C4D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9160" y="6356351"/>
            <a:ext cx="2773680" cy="365125"/>
          </a:xfrm>
        </p:spPr>
        <p:txBody>
          <a:bodyPr/>
          <a:lstStyle/>
          <a:p>
            <a:fld id="{7E491F6D-AAF2-4606-815D-CEB38A69DB40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2D055B60-D704-FEB2-D4BE-4F53CF6CA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078A57A0-1909-B4E3-0B07-4358FD4BC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435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55EFE91-B05F-7D33-87C4-B2C6C167F25B}"/>
              </a:ext>
            </a:extLst>
          </p:cNvPr>
          <p:cNvSpPr txBox="1">
            <a:spLocks/>
          </p:cNvSpPr>
          <p:nvPr/>
        </p:nvSpPr>
        <p:spPr bwMode="auto">
          <a:xfrm>
            <a:off x="420539" y="455653"/>
            <a:ext cx="11318070" cy="78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4000">
                <a:ea typeface="MS PGothic"/>
              </a:rPr>
              <a:t>Thank you! Questions?</a:t>
            </a:r>
            <a:endParaRPr lang="en-US" sz="4000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251710CE-DC80-CCC1-14B6-5F056399CC1F}"/>
              </a:ext>
            </a:extLst>
          </p:cNvPr>
          <p:cNvSpPr txBox="1">
            <a:spLocks/>
          </p:cNvSpPr>
          <p:nvPr/>
        </p:nvSpPr>
        <p:spPr>
          <a:xfrm>
            <a:off x="594360" y="1612900"/>
            <a:ext cx="10537928" cy="493389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Arial" charset="0"/>
              <a:buChar char="•"/>
            </a:pPr>
            <a:r>
              <a:rPr lang="en-US">
                <a:ea typeface="MS PGothic"/>
                <a:hlinkClick r:id="rId2"/>
              </a:rPr>
              <a:t>Tyler.Longberry@aecom.com</a:t>
            </a:r>
            <a:endParaRPr lang="en-US"/>
          </a:p>
          <a:p>
            <a:pPr marL="342900" lvl="1" indent="-342900">
              <a:buChar char="•"/>
            </a:pPr>
            <a:endParaRPr lang="en-US"/>
          </a:p>
          <a:p>
            <a:pPr marL="342900" lvl="1" indent="-342900">
              <a:buChar char="•"/>
            </a:pPr>
            <a:r>
              <a:rPr lang="en-US">
                <a:ea typeface="MS PGothic"/>
                <a:hlinkClick r:id="rId3"/>
              </a:rPr>
              <a:t>David.Markwood@summitde.com</a:t>
            </a:r>
            <a:endParaRPr lang="en-US"/>
          </a:p>
          <a:p>
            <a:pPr marL="342900" lvl="1" indent="-342900">
              <a:buChar char="•"/>
            </a:pPr>
            <a:endParaRPr lang="en-US"/>
          </a:p>
          <a:p>
            <a:pPr marL="342900" lvl="1" indent="-342900">
              <a:buChar char="•"/>
            </a:pPr>
            <a:r>
              <a:rPr lang="en-US">
                <a:ea typeface="MS PGothic"/>
                <a:hlinkClick r:id="rId4"/>
              </a:rPr>
              <a:t>MSLauffer@ncdot.gov</a:t>
            </a:r>
            <a:endParaRPr lang="en-US"/>
          </a:p>
          <a:p>
            <a:pPr marL="342900" lvl="1" indent="-342900">
              <a:buChar char="•"/>
            </a:pPr>
            <a:endParaRPr lang="en-US"/>
          </a:p>
          <a:p>
            <a:pPr lvl="1"/>
            <a:endParaRPr lang="en-US" sz="1600"/>
          </a:p>
          <a:p>
            <a:pPr lvl="1"/>
            <a:endParaRPr lang="en-US" sz="1600"/>
          </a:p>
        </p:txBody>
      </p:sp>
      <p:pic>
        <p:nvPicPr>
          <p:cNvPr id="15" name="Picture 14" descr="A logo of state department of transportation&#10;&#10;Description automatically generated">
            <a:extLst>
              <a:ext uri="{FF2B5EF4-FFF2-40B4-BE49-F238E27FC236}">
                <a16:creationId xmlns:a16="http://schemas.microsoft.com/office/drawing/2014/main" id="{3D8C25BF-0CDB-E6FB-B233-47C121445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941" y="3462557"/>
            <a:ext cx="2795840" cy="2726471"/>
          </a:xfrm>
          <a:prstGeom prst="rect">
            <a:avLst/>
          </a:prstGeom>
        </p:spPr>
      </p:pic>
      <p:pic>
        <p:nvPicPr>
          <p:cNvPr id="4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B43F63DD-E5E8-BA66-4973-9C3A14B68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196" y="5980294"/>
            <a:ext cx="2886499" cy="62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46D54F5B-BD99-91CE-DA95-0ED73AC146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210" y="6003817"/>
            <a:ext cx="2774713" cy="62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68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F70986-2A0C-150C-B3B7-986BBE554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MS PGothic"/>
              </a:rPr>
              <a:t>Gridded Rainfall</a:t>
            </a:r>
          </a:p>
          <a:p>
            <a:r>
              <a:rPr lang="en-US">
                <a:ea typeface="MS PGothic"/>
              </a:rPr>
              <a:t>2D Rain-on-Grid Runoff</a:t>
            </a:r>
          </a:p>
          <a:p>
            <a:pPr lvl="1"/>
            <a:r>
              <a:rPr lang="en-US">
                <a:ea typeface="MS PGothic"/>
              </a:rPr>
              <a:t>2D Mesh development</a:t>
            </a:r>
          </a:p>
          <a:p>
            <a:pPr lvl="1"/>
            <a:r>
              <a:rPr lang="en-US">
                <a:ea typeface="MS PGothic"/>
              </a:rPr>
              <a:t>Terrain – I-95 improvements</a:t>
            </a:r>
          </a:p>
          <a:p>
            <a:pPr lvl="1"/>
            <a:r>
              <a:rPr lang="en-US">
                <a:ea typeface="MS PGothic"/>
              </a:rPr>
              <a:t>Bridges and Culvert – I-95 improvements</a:t>
            </a:r>
          </a:p>
          <a:p>
            <a:pPr lvl="1"/>
            <a:r>
              <a:rPr lang="en-US">
                <a:ea typeface="MS PGothic"/>
              </a:rPr>
              <a:t>Infiltration </a:t>
            </a:r>
          </a:p>
          <a:p>
            <a:r>
              <a:rPr lang="en-US">
                <a:ea typeface="MS PGothic"/>
              </a:rPr>
              <a:t>Stress Test evaluation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A0A10-35CF-95CF-DB75-834EE87A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1F6D-AAF2-4606-815D-CEB38A69DB40}" type="slidenum">
              <a:rPr lang="en-US" smtClean="0"/>
              <a:t>5</a:t>
            </a:fld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821C35B9-4D9F-B098-BC19-4DCE9ED1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469900"/>
            <a:ext cx="10698480" cy="1143000"/>
          </a:xfrm>
        </p:spPr>
        <p:txBody>
          <a:bodyPr/>
          <a:lstStyle/>
          <a:p>
            <a:pPr algn="l"/>
            <a:r>
              <a:rPr lang="en-US"/>
              <a:t>Modeling Approach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D768A5-34ED-7DD3-FE98-9AC168D5C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11" b="21007"/>
          <a:stretch/>
        </p:blipFill>
        <p:spPr>
          <a:xfrm>
            <a:off x="8775510" y="469901"/>
            <a:ext cx="2905164" cy="11314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555CACAE-2AB8-7970-82B3-9998C25C7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56" y="6429488"/>
            <a:ext cx="937774" cy="2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lack text with white letters&#10;&#10;Description automatically generated">
            <a:extLst>
              <a:ext uri="{FF2B5EF4-FFF2-40B4-BE49-F238E27FC236}">
                <a16:creationId xmlns:a16="http://schemas.microsoft.com/office/drawing/2014/main" id="{1CE30CA3-099C-9656-B86A-525D5FF0A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73" y="6433356"/>
            <a:ext cx="867294" cy="1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02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28450-6C1D-BD10-8527-25C3BAAC2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7B17B09-8CED-F030-BB31-4F9C119BE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Gridded Rainfall Sources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D1D8D-D9E3-57E9-51E6-613ECB2927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B2D99121-A6B9-0F84-6D6A-8CA6CAC53563}"/>
              </a:ext>
            </a:extLst>
          </p:cNvPr>
          <p:cNvSpPr txBox="1">
            <a:spLocks/>
          </p:cNvSpPr>
          <p:nvPr/>
        </p:nvSpPr>
        <p:spPr bwMode="auto">
          <a:xfrm>
            <a:off x="525780" y="1765004"/>
            <a:ext cx="10835640" cy="462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Observed – </a:t>
            </a:r>
            <a:r>
              <a:rPr lang="en-US" sz="2400"/>
              <a:t>NOAA Multi-Radar Multi-Sensor Quantitative Precipitation Estimate (MRMS QPE)</a:t>
            </a:r>
          </a:p>
          <a:p>
            <a:endParaRPr lang="en-US" sz="1200"/>
          </a:p>
          <a:p>
            <a:r>
              <a:rPr lang="en-US"/>
              <a:t>Simulated – </a:t>
            </a:r>
            <a:r>
              <a:rPr lang="en-US" sz="2400"/>
              <a:t>WRF simulated hurricanes</a:t>
            </a:r>
            <a:r>
              <a:rPr lang="en-US" sz="2400" baseline="30000"/>
              <a:t>1</a:t>
            </a:r>
          </a:p>
          <a:p>
            <a:pPr lvl="1"/>
            <a:r>
              <a:rPr lang="en-US" sz="1800"/>
              <a:t>NCAR’s Weather Research and Forecasting (WRF) model – simulated observed hurricanes</a:t>
            </a:r>
          </a:p>
          <a:p>
            <a:pPr lvl="1"/>
            <a:r>
              <a:rPr lang="en-US" sz="1800"/>
              <a:t>WRF with Pseudo-Global Warming (WRF-PGW) – simulated future hurricanes</a:t>
            </a:r>
            <a:endParaRPr lang="en-US" sz="1800" baseline="30000"/>
          </a:p>
          <a:p>
            <a:pPr lvl="1"/>
            <a:r>
              <a:rPr lang="en-US" sz="1800"/>
              <a:t>WRF-PGW Shifted – shifted to align maximum rainfall on area of interest</a:t>
            </a:r>
            <a:endParaRPr lang="en-US" sz="1800" baseline="30000"/>
          </a:p>
          <a:p>
            <a:pPr marL="457200" lvl="1" indent="0">
              <a:buNone/>
            </a:pPr>
            <a:endParaRPr lang="en-US" sz="120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/>
              <a:t>Recurrence Interval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/>
              <a:t>NOAA Atlas 14 with Future Ratios – incorporating downscaled climate change data through 2100</a:t>
            </a:r>
            <a:r>
              <a:rPr lang="en-US" sz="1800" baseline="30000"/>
              <a:t>2</a:t>
            </a:r>
            <a:endParaRPr lang="en-US" sz="2400"/>
          </a:p>
          <a:p>
            <a:pPr lvl="1"/>
            <a:endParaRPr lang="en-US" sz="1050"/>
          </a:p>
          <a:p>
            <a:pPr lvl="1"/>
            <a:endParaRPr lang="en-US" sz="1050"/>
          </a:p>
          <a:p>
            <a:pPr marL="457200" lvl="1" indent="0">
              <a:buFont typeface="Arial" charset="0"/>
              <a:buNone/>
            </a:pPr>
            <a:r>
              <a:rPr lang="en-US" sz="1600" baseline="30000"/>
              <a:t>1</a:t>
            </a:r>
            <a:r>
              <a:rPr lang="en-US" sz="1600"/>
              <a:t>Katy Hollinger, Gary Lackmann, NCSU     </a:t>
            </a:r>
            <a:r>
              <a:rPr lang="en-US" sz="1600" baseline="30000"/>
              <a:t>2</a:t>
            </a:r>
            <a:r>
              <a:rPr lang="en-US" sz="1600"/>
              <a:t>Jared Bowden, NCSU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441FBA-6A88-F9A2-1720-FB28E44E86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11" b="21007"/>
          <a:stretch/>
        </p:blipFill>
        <p:spPr>
          <a:xfrm>
            <a:off x="8775510" y="469901"/>
            <a:ext cx="2905164" cy="11314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2468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4CC60-6568-3C8E-D473-49C621F3C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57BEC3D-842C-9BC3-FC88-141836ED1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047" y="1766823"/>
            <a:ext cx="761428" cy="38814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4AADC0C2-6AFC-47C3-5B46-9DC197892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677" y="3406847"/>
            <a:ext cx="2970836" cy="397346"/>
          </a:xfr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/>
              <a:t>MRMS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C5248729-5C59-3D92-6B74-0CEA1C1117DE}"/>
              </a:ext>
            </a:extLst>
          </p:cNvPr>
          <p:cNvSpPr txBox="1">
            <a:spLocks/>
          </p:cNvSpPr>
          <p:nvPr/>
        </p:nvSpPr>
        <p:spPr>
          <a:xfrm>
            <a:off x="4016117" y="6275417"/>
            <a:ext cx="2557871" cy="3973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eaLnBrk="1" hangingPunct="1">
              <a:spcBef>
                <a:spcPct val="20000"/>
              </a:spcBef>
              <a:buFont typeface="Arial" charset="0"/>
              <a:buNone/>
              <a:defRPr sz="3200">
                <a:solidFill>
                  <a:srgbClr val="595959"/>
                </a:solidFill>
                <a:latin typeface="Arial"/>
                <a:cs typeface="Arial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595959"/>
                </a:solidFill>
                <a:latin typeface="Arial"/>
                <a:cs typeface="Arial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595959"/>
                </a:solidFill>
                <a:latin typeface="Arial"/>
                <a:cs typeface="Arial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595959"/>
                </a:solidFill>
                <a:latin typeface="Arial"/>
                <a:cs typeface="Arial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595959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en-US" sz="2400"/>
              <a:t>WRF PGW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AD0FD94-17B7-BD72-D796-81A2D446221A}"/>
              </a:ext>
            </a:extLst>
          </p:cNvPr>
          <p:cNvSpPr txBox="1">
            <a:spLocks/>
          </p:cNvSpPr>
          <p:nvPr/>
        </p:nvSpPr>
        <p:spPr>
          <a:xfrm>
            <a:off x="9344995" y="6051171"/>
            <a:ext cx="1624252" cy="668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defPPr>
              <a:defRPr lang="en-US"/>
            </a:defPPr>
            <a:lvl1pPr marL="0" indent="0" eaLnBrk="1" hangingPunct="1">
              <a:spcBef>
                <a:spcPct val="20000"/>
              </a:spcBef>
              <a:buFont typeface="Arial" charset="0"/>
              <a:buNone/>
              <a:defRPr sz="2200">
                <a:solidFill>
                  <a:srgbClr val="595959"/>
                </a:solidFill>
                <a:latin typeface="Arial"/>
                <a:cs typeface="Arial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595959"/>
                </a:solidFill>
                <a:latin typeface="Arial"/>
                <a:cs typeface="Arial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595959"/>
                </a:solidFill>
                <a:latin typeface="Arial"/>
                <a:cs typeface="Arial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595959"/>
                </a:solidFill>
                <a:latin typeface="Arial"/>
                <a:cs typeface="Arial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595959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en-US"/>
              <a:t>WRF PGW </a:t>
            </a:r>
            <a:r>
              <a:rPr lang="en-US" sz="2400"/>
              <a:t>Shifted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85FC54B-16A5-E907-D828-6111F06E61D4}"/>
              </a:ext>
            </a:extLst>
          </p:cNvPr>
          <p:cNvSpPr txBox="1">
            <a:spLocks/>
          </p:cNvSpPr>
          <p:nvPr/>
        </p:nvSpPr>
        <p:spPr>
          <a:xfrm>
            <a:off x="9338787" y="3314301"/>
            <a:ext cx="955120" cy="668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eaLnBrk="1" hangingPunct="1">
              <a:spcBef>
                <a:spcPct val="20000"/>
              </a:spcBef>
              <a:buFont typeface="Arial" charset="0"/>
              <a:buNone/>
              <a:defRPr sz="2400">
                <a:solidFill>
                  <a:srgbClr val="595959"/>
                </a:solidFill>
                <a:latin typeface="Arial"/>
                <a:cs typeface="Arial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595959"/>
                </a:solidFill>
                <a:latin typeface="Arial"/>
                <a:cs typeface="Arial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595959"/>
                </a:solidFill>
                <a:latin typeface="Arial"/>
                <a:cs typeface="Arial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595959"/>
                </a:solidFill>
                <a:latin typeface="Arial"/>
                <a:cs typeface="Arial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595959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en-US" sz="2200"/>
              <a:t>WRF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1EE091-ED42-4C20-D92E-4854966A48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44008" y="1004931"/>
            <a:ext cx="3547029" cy="27637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3463B3-B5BD-5490-7555-411138873B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8614" y="1004931"/>
            <a:ext cx="3547029" cy="27637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D3EA2B-9F19-F171-AF5E-A5BAE81848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06957" y="3850405"/>
            <a:ext cx="3547029" cy="27637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CEC349D-8611-2678-F214-16D112487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31" y="422953"/>
            <a:ext cx="10990711" cy="581978"/>
          </a:xfrm>
        </p:spPr>
        <p:txBody>
          <a:bodyPr>
            <a:noAutofit/>
          </a:bodyPr>
          <a:lstStyle/>
          <a:p>
            <a:pPr algn="l"/>
            <a:r>
              <a:rPr lang="en-US" sz="3200" cap="small"/>
              <a:t>Hurricane Matthew </a:t>
            </a:r>
            <a:r>
              <a:rPr lang="en-US" sz="1600" cap="small"/>
              <a:t>(October 2016)</a:t>
            </a:r>
            <a:endParaRPr lang="en-US" sz="3200" cap="smal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3C659-0A39-A875-B01B-4362BEACEF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744008" y="3850405"/>
            <a:ext cx="3547029" cy="27637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9599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F4A61-7F9D-FD53-F21E-832DE2105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8E95E14-1F22-5D1A-4CCA-6E0519AE53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40991" y="1018071"/>
            <a:ext cx="3547029" cy="27637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F42961-2806-E76A-61F1-9E2E7105D5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54351" y="3870607"/>
            <a:ext cx="3542950" cy="27605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D6CA6038-FE1C-5B9D-A485-4753AA678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677" y="3406847"/>
            <a:ext cx="2970836" cy="3973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/>
              <a:t>MRMS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B63E27D-4512-5D44-C9CE-E1E791368D03}"/>
              </a:ext>
            </a:extLst>
          </p:cNvPr>
          <p:cNvSpPr txBox="1">
            <a:spLocks/>
          </p:cNvSpPr>
          <p:nvPr/>
        </p:nvSpPr>
        <p:spPr>
          <a:xfrm>
            <a:off x="4016117" y="6275417"/>
            <a:ext cx="2557871" cy="3973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ct val="20000"/>
              </a:spcBef>
              <a:buFont typeface="Arial" charset="0"/>
              <a:buNone/>
              <a:defRPr sz="3200">
                <a:solidFill>
                  <a:srgbClr val="595959"/>
                </a:solidFill>
                <a:latin typeface="Arial"/>
                <a:cs typeface="Arial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595959"/>
                </a:solidFill>
                <a:latin typeface="Arial"/>
                <a:cs typeface="Arial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595959"/>
                </a:solidFill>
                <a:latin typeface="Arial"/>
                <a:cs typeface="Arial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595959"/>
                </a:solidFill>
                <a:latin typeface="Arial"/>
                <a:cs typeface="Arial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595959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en-US" sz="2200"/>
              <a:t>WRF PGW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97FD5-C024-D47E-9140-58E9064824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2955" y="3854469"/>
            <a:ext cx="3542950" cy="27605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63BE96-FCEC-C5BE-7623-B359AADB8F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8821" y="1004931"/>
            <a:ext cx="3547029" cy="27637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34DF633-2AEE-AC55-D22C-FCF6B1DBDB4C}"/>
              </a:ext>
            </a:extLst>
          </p:cNvPr>
          <p:cNvSpPr txBox="1">
            <a:spLocks/>
          </p:cNvSpPr>
          <p:nvPr/>
        </p:nvSpPr>
        <p:spPr>
          <a:xfrm>
            <a:off x="9344995" y="6051171"/>
            <a:ext cx="1624252" cy="668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defPPr>
              <a:defRPr lang="en-US"/>
            </a:defPPr>
            <a:lvl1pPr marL="0" indent="0" eaLnBrk="1" hangingPunct="1">
              <a:spcBef>
                <a:spcPct val="20000"/>
              </a:spcBef>
              <a:buFont typeface="Arial" charset="0"/>
              <a:buNone/>
              <a:defRPr sz="3200">
                <a:solidFill>
                  <a:srgbClr val="595959"/>
                </a:solidFill>
                <a:latin typeface="Arial"/>
                <a:cs typeface="Arial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595959"/>
                </a:solidFill>
                <a:latin typeface="Arial"/>
                <a:cs typeface="Arial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595959"/>
                </a:solidFill>
                <a:latin typeface="Arial"/>
                <a:cs typeface="Arial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595959"/>
                </a:solidFill>
                <a:latin typeface="Arial"/>
                <a:cs typeface="Arial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595959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en-US"/>
              <a:t>WRF PGW Shifted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B774AB5-246B-9B56-FC40-7479BF0EEC4B}"/>
              </a:ext>
            </a:extLst>
          </p:cNvPr>
          <p:cNvSpPr txBox="1">
            <a:spLocks/>
          </p:cNvSpPr>
          <p:nvPr/>
        </p:nvSpPr>
        <p:spPr>
          <a:xfrm>
            <a:off x="9338787" y="3428999"/>
            <a:ext cx="955120" cy="4192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eaLnBrk="1" hangingPunct="1">
              <a:spcBef>
                <a:spcPct val="20000"/>
              </a:spcBef>
              <a:buFont typeface="Arial" charset="0"/>
              <a:buNone/>
              <a:defRPr sz="3200">
                <a:solidFill>
                  <a:srgbClr val="595959"/>
                </a:solidFill>
                <a:latin typeface="Arial"/>
                <a:cs typeface="Arial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595959"/>
                </a:solidFill>
                <a:latin typeface="Arial"/>
                <a:cs typeface="Arial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595959"/>
                </a:solidFill>
                <a:latin typeface="Arial"/>
                <a:cs typeface="Arial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595959"/>
                </a:solidFill>
                <a:latin typeface="Arial"/>
                <a:cs typeface="Arial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595959"/>
                </a:solidFill>
                <a:latin typeface="Arial"/>
                <a:cs typeface="Arial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en-US" sz="2200"/>
              <a:t>WRF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51FC33-4BF1-CB73-2CB0-56BCD4B58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31" y="422953"/>
            <a:ext cx="10990711" cy="581978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cap="small"/>
              <a:t>Hurricane Florence </a:t>
            </a:r>
            <a:r>
              <a:rPr lang="en-US" sz="1400" cap="small"/>
              <a:t>(September 2018)</a:t>
            </a:r>
            <a:endParaRPr lang="en-US" sz="3600" cap="smal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45E7F7-54CC-17D8-A047-3409F8A59A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9620" y="1766823"/>
            <a:ext cx="761428" cy="3881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6876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28450-6C1D-BD10-8527-25C3BAAC2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D1D8D-D9E3-57E9-51E6-613ECB2927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B2D99121-A6B9-0F84-6D6A-8CA6CAC53563}"/>
              </a:ext>
            </a:extLst>
          </p:cNvPr>
          <p:cNvSpPr txBox="1">
            <a:spLocks/>
          </p:cNvSpPr>
          <p:nvPr/>
        </p:nvSpPr>
        <p:spPr bwMode="auto">
          <a:xfrm>
            <a:off x="519721" y="1201003"/>
            <a:ext cx="10835640" cy="518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20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ea typeface="MS PGothic"/>
              </a:rPr>
              <a:t>NOAA Atlas 14 Recurrence Interval Gridded Rainfall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ea typeface="MS PGothic"/>
              </a:rPr>
              <a:t>Recurrence Interval (2pct, 1pct, 05pct, 02pct, 01pct)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ea typeface="MS PGothic"/>
              </a:rPr>
              <a:t>NRCS Nested Temporal Distribution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ea typeface="MS PGothic"/>
              </a:rPr>
              <a:t>Future Rainfall Ratios</a:t>
            </a:r>
            <a:r>
              <a:rPr lang="en-US" sz="2000" baseline="30000">
                <a:ea typeface="MS PGothic"/>
              </a:rPr>
              <a:t>2</a:t>
            </a:r>
            <a:r>
              <a:rPr lang="en-US" sz="2000">
                <a:ea typeface="MS PGothic"/>
              </a:rPr>
              <a:t>, LOCA RCP8.5 through end of century (2100)</a:t>
            </a:r>
            <a:endParaRPr lang="en-US" sz="2000" baseline="30000">
              <a:ea typeface="MS PGothic"/>
            </a:endParaRPr>
          </a:p>
          <a:p>
            <a:pPr lvl="1"/>
            <a:endParaRPr lang="en-US" sz="1050"/>
          </a:p>
          <a:p>
            <a:pPr lvl="1"/>
            <a:endParaRPr lang="en-US" sz="1050"/>
          </a:p>
          <a:p>
            <a:pPr lvl="1"/>
            <a:endParaRPr lang="en-US" sz="1050"/>
          </a:p>
          <a:p>
            <a:pPr lvl="1"/>
            <a:endParaRPr lang="en-US" sz="1050"/>
          </a:p>
          <a:p>
            <a:pPr lvl="1"/>
            <a:endParaRPr lang="en-US" sz="1050"/>
          </a:p>
          <a:p>
            <a:pPr lvl="1"/>
            <a:endParaRPr lang="en-US" sz="1050"/>
          </a:p>
          <a:p>
            <a:pPr lvl="1"/>
            <a:endParaRPr lang="en-US" sz="1050"/>
          </a:p>
          <a:p>
            <a:pPr lvl="1"/>
            <a:endParaRPr lang="en-US" sz="1050"/>
          </a:p>
          <a:p>
            <a:pPr lvl="1"/>
            <a:endParaRPr lang="en-US" sz="1050"/>
          </a:p>
          <a:p>
            <a:pPr lvl="1"/>
            <a:endParaRPr lang="en-US" sz="1050"/>
          </a:p>
          <a:p>
            <a:pPr lvl="1"/>
            <a:endParaRPr lang="en-US" sz="1050"/>
          </a:p>
          <a:p>
            <a:pPr lvl="1"/>
            <a:endParaRPr lang="en-US" sz="1050"/>
          </a:p>
          <a:p>
            <a:pPr lvl="1"/>
            <a:endParaRPr lang="en-US" sz="1050"/>
          </a:p>
          <a:p>
            <a:pPr lvl="1"/>
            <a:endParaRPr lang="en-US" sz="1050"/>
          </a:p>
          <a:p>
            <a:pPr marL="457200" lvl="1" indent="0">
              <a:buFont typeface="Arial" charset="0"/>
              <a:buNone/>
            </a:pPr>
            <a:endParaRPr lang="en-US" sz="800" baseline="30000"/>
          </a:p>
          <a:p>
            <a:pPr marL="457200" lvl="1" indent="0">
              <a:buFont typeface="Arial" charset="0"/>
              <a:buNone/>
            </a:pPr>
            <a:r>
              <a:rPr lang="en-US" sz="1800" baseline="30000">
                <a:ea typeface="MS PGothic"/>
              </a:rPr>
              <a:t>2</a:t>
            </a:r>
            <a:r>
              <a:rPr lang="en-US" sz="1800">
                <a:ea typeface="MS PGothic"/>
              </a:rPr>
              <a:t>Jared Bowden, NCSU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1587D-C692-FDF0-4A92-23D0EEA22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782" y="3502920"/>
            <a:ext cx="7422697" cy="26774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D5B355-D3E8-DAEF-3C09-D1C5F7DEB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71" y="3502920"/>
            <a:ext cx="2948632" cy="26760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itle 5">
            <a:extLst>
              <a:ext uri="{FF2B5EF4-FFF2-40B4-BE49-F238E27FC236}">
                <a16:creationId xmlns:a16="http://schemas.microsoft.com/office/drawing/2014/main" id="{99414240-2FF0-7122-85E9-603A34B3B52B}"/>
              </a:ext>
            </a:extLst>
          </p:cNvPr>
          <p:cNvSpPr txBox="1">
            <a:spLocks/>
          </p:cNvSpPr>
          <p:nvPr/>
        </p:nvSpPr>
        <p:spPr bwMode="auto">
          <a:xfrm>
            <a:off x="594360" y="469900"/>
            <a:ext cx="10698480" cy="82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4000"/>
              <a:t>Gridded Rainfall Sources (cont’d)</a:t>
            </a:r>
          </a:p>
        </p:txBody>
      </p:sp>
    </p:spTree>
    <p:extLst>
      <p:ext uri="{BB962C8B-B14F-4D97-AF65-F5344CB8AC3E}">
        <p14:creationId xmlns:p14="http://schemas.microsoft.com/office/powerpoint/2010/main" val="464311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5E15033334BE4CBACACDC985066D66" ma:contentTypeVersion="107" ma:contentTypeDescription="Create a new document." ma:contentTypeScope="" ma:versionID="57c16c0b34c6e40ec9fe68dae6472466">
  <xsd:schema xmlns:xsd="http://www.w3.org/2001/XMLSchema" xmlns:xs="http://www.w3.org/2001/XMLSchema" xmlns:p="http://schemas.microsoft.com/office/2006/metadata/properties" xmlns:ns1="http://schemas.microsoft.com/sharepoint/v3" xmlns:ns2="647a3ba4-eed9-49da-8fbc-3a98d2a9c26a" xmlns:ns3="94ce287d-ff42-4f00-8202-912e0ff4f68c" targetNamespace="http://schemas.microsoft.com/office/2006/metadata/properties" ma:root="true" ma:fieldsID="1a3f4f243cda300435aad7219aa144ed" ns1:_="" ns2:_="" ns3:_="">
    <xsd:import namespace="http://schemas.microsoft.com/sharepoint/v3"/>
    <xsd:import namespace="647a3ba4-eed9-49da-8fbc-3a98d2a9c26a"/>
    <xsd:import namespace="94ce287d-ff42-4f00-8202-912e0ff4f6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DocumentSetDescription" minOccurs="0"/>
                <xsd:element ref="ns2:Status" minOccurs="0"/>
                <xsd:element ref="ns2:WBS_Element" minOccurs="0"/>
                <xsd:element ref="ns2:TIP_Project" minOccurs="0"/>
                <xsd:element ref="ns2:CMPO_Number" minOccurs="0"/>
                <xsd:element ref="ns2:Firm_Estimate" minOccurs="0"/>
                <xsd:element ref="ns2:InHouse_Estimate" minOccurs="0"/>
                <xsd:element ref="ns3:SharedWithUsers" minOccurs="0"/>
                <xsd:element ref="ns3:SharedWithDetails" minOccurs="0"/>
                <xsd:element ref="ns2:Firm_Choice" minOccurs="0"/>
                <xsd:element ref="ns2:LSC_Firm" minOccurs="0"/>
                <xsd:element ref="ns2:LSC_Firm_x003a_Vendor_x0020_Number" minOccurs="0"/>
                <xsd:element ref="ns2:LSC_Firm_x003a_LSC_x0020_Year" minOccurs="0"/>
                <xsd:element ref="ns2:LSC_Firm_x003a_Purchasing_x0020_Group" minOccurs="0"/>
                <xsd:element ref="ns2:LSC_Firm_x003a_Overhead_Rate" minOccurs="0"/>
                <xsd:element ref="ns2:LSC_Firm_x003a_Cost_of_Capital" minOccurs="0"/>
                <xsd:element ref="ns2:LSC_Firm_x003a_LSC" minOccurs="0"/>
                <xsd:element ref="ns2:ProjectManager" minOccurs="0"/>
                <xsd:element ref="ns2:PreComplete" minOccurs="0"/>
                <xsd:element ref="ns2:MediaServiceAutoKeyPoints" minOccurs="0"/>
                <xsd:element ref="ns2:MediaServiceKeyPoints" minOccurs="0"/>
                <xsd:element ref="ns2:PreCompleteEmail" minOccurs="0"/>
                <xsd:element ref="ns2:Notes" minOccurs="0"/>
                <xsd:element ref="ns2:StatusNotes" minOccurs="0"/>
                <xsd:element ref="ns2:CMPONumber" minOccurs="0"/>
                <xsd:element ref="ns2:EstimateRequest" minOccurs="0"/>
                <xsd:element ref="ns2:Cost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County" minOccurs="0"/>
                <xsd:element ref="ns2:ReleaseStrategyComplete" minOccurs="0"/>
                <xsd:element ref="ns2:CMPOCost" minOccurs="0"/>
                <xsd:element ref="ns2:InvoicedAmount" minOccurs="0"/>
                <xsd:element ref="ns2:Date_x0020_Invoiced_x0020_Updated" minOccurs="0"/>
                <xsd:element ref="ns2:POClosed" minOccurs="0"/>
                <xsd:element ref="ns2:CMPOBalance" minOccurs="0"/>
                <xsd:element ref="ns2:FirmContactName" minOccurs="0"/>
                <xsd:element ref="ns2:FirmContactEmai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10" nillable="true" ma:displayName="Description" ma:description="A description of the Document Set" ma:internalName="DocumentSetDescription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a3ba4-eed9-49da-8fbc-3a98d2a9c2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Status" ma:index="11" nillable="true" ma:displayName="Status" ma:default="Not Complete" ma:description="Status of the CMPO" ma:format="Dropdown" ma:internalName="Status">
      <xsd:simpleType>
        <xsd:restriction base="dms:Choice">
          <xsd:enumeration value="Active"/>
          <xsd:enumeration value="Not Complete"/>
          <xsd:enumeration value="Closed"/>
        </xsd:restriction>
      </xsd:simpleType>
    </xsd:element>
    <xsd:element name="WBS_Element" ma:index="12" nillable="true" ma:displayName="WBS_Element" ma:format="Dropdown" ma:internalName="WBS_Element">
      <xsd:simpleType>
        <xsd:restriction base="dms:Text">
          <xsd:maxLength value="255"/>
        </xsd:restriction>
      </xsd:simpleType>
    </xsd:element>
    <xsd:element name="TIP_Project" ma:index="13" nillable="true" ma:displayName="TIP_Project" ma:format="Dropdown" ma:internalName="TIP_Project">
      <xsd:simpleType>
        <xsd:restriction base="dms:Text">
          <xsd:maxLength value="255"/>
        </xsd:restriction>
      </xsd:simpleType>
    </xsd:element>
    <xsd:element name="CMPO_Number" ma:index="14" nillable="true" ma:displayName="CMPO_Number" ma:internalName="CMPO_Number">
      <xsd:simpleType>
        <xsd:restriction base="dms:Text">
          <xsd:maxLength value="255"/>
        </xsd:restriction>
      </xsd:simpleType>
    </xsd:element>
    <xsd:element name="Firm_Estimate" ma:index="15" nillable="true" ma:displayName="Firm_Estimate" ma:format="Dropdown" ma:LCID="1033" ma:internalName="Firm_Estimate">
      <xsd:simpleType>
        <xsd:restriction base="dms:Currency"/>
      </xsd:simpleType>
    </xsd:element>
    <xsd:element name="InHouse_Estimate" ma:index="16" nillable="true" ma:displayName="InHouse_Estimate" ma:format="Dropdown" ma:LCID="1033" ma:internalName="InHouse_Estimate">
      <xsd:simpleType>
        <xsd:restriction base="dms:Currency"/>
      </xsd:simpleType>
    </xsd:element>
    <xsd:element name="Firm_Choice" ma:index="20" nillable="true" ma:displayName="Firm_Name" ma:description="This list is maintained in the Excel document &quot;Firm Choice&quot; in the CMPO resources Library.  See Brian Radakovic to Adjust List" ma:format="Dropdown" ma:internalName="Firm_Choice">
      <xsd:simpleType>
        <xsd:union memberTypes="dms:Text">
          <xsd:simpleType>
            <xsd:restriction base="dms:Choice">
              <xsd:enumeration value="AECOM TECHNICAL SERVICES"/>
              <xsd:enumeration value="ALLEY WILLIAMS CARMEN &amp; KING INC"/>
              <xsd:enumeration value="ALPHA &amp; OMEGA GROUP PC"/>
              <xsd:enumeration value="AMERICAN ENGINEERING ASSOCIATES"/>
              <xsd:enumeration value="ATKINS NORTH AMERICA INC"/>
              <xsd:enumeration value="CALYX ENGINEERS AND CONSULTANTS INC"/>
              <xsd:enumeration value="DEWBERRY ENGINEERS INC"/>
              <xsd:enumeration value="DRAPER ADEN ASSOCIATES INC"/>
              <xsd:enumeration value="ECOLOGICAL ENGINEERING LLP"/>
              <xsd:enumeration value="EEE CONSULTING INC"/>
              <xsd:enumeration value="EL ROBINSON ENGINEERING CO"/>
              <xsd:enumeration value="ESP ASSOCIATES INC"/>
              <xsd:enumeration value="FREESE AND NICHOLS INC"/>
              <xsd:enumeration value="GANNETT FLEMMING INC"/>
              <xsd:enumeration value="HDR ENGINEERING INC OF THE"/>
              <xsd:enumeration value="HNTB OF NORTH CAROLINA PC"/>
              <xsd:enumeration value="ICA ENGINEERING INC"/>
              <xsd:enumeration value="INFRASTRUCTURE CONSULTING &amp; ENGINEERING"/>
              <xsd:enumeration value="INTERA NC, PLLC"/>
              <xsd:enumeration value="JOHNSON MIRMIRAN &amp; THOMPSON INC"/>
              <xsd:enumeration value="KCI ASSOCIATES OF NORTH CAROLINA PA"/>
              <xsd:enumeration value="KIMLEY HORN &amp; ASSOC INC"/>
              <xsd:enumeration value="KISINGER CAMPO &amp; ASSOCIATES CORP"/>
              <xsd:enumeration value="LIMNOTECH INC"/>
              <xsd:enumeration value="LJB INC"/>
              <xsd:enumeration value="MA ENGINEERING CONSULTANTS INC"/>
              <xsd:enumeration value="MCCORMICK TAYLOR INC"/>
              <xsd:enumeration value="MEAD &amp; HUNT INC"/>
              <xsd:enumeration value="MI ENGINEERING PLLC"/>
              <xsd:enumeration value="MICHAEL BAKER ENGINEERING INC"/>
              <xsd:enumeration value="MOFFATT &amp; NICHOL INC"/>
              <xsd:enumeration value="MOTT MACDONALD I&amp;E LLC"/>
              <xsd:enumeration value="NORTH STATE ENGINEERING PLLC"/>
              <xsd:enumeration value="PARRISH AND PARTNERS OF"/>
              <xsd:enumeration value="RS&amp;H ARCHITECTS ENGINEERS"/>
              <xsd:enumeration value="RUMMEL KLEPPER &amp; KAHL LLP"/>
              <xsd:enumeration value="SCENIC CONSULTING GROUP"/>
              <xsd:enumeration value="SEPI ENGINEERING &amp; CONSTRUCTION INC"/>
              <xsd:enumeration value="STANTEC CONSULTING SERVICES INC"/>
              <xsd:enumeration value="STV ENGINEERS INC"/>
              <xsd:enumeration value="SUMMIT DESIGN AND ENGINEERING SERVI"/>
              <xsd:enumeration value="SUNGATE DESIGN GROUP PA"/>
              <xsd:enumeration value="TETRA TECH ENGINEERING PC"/>
              <xsd:enumeration value="THE JOHN R MCADAMS COMPANY INC"/>
              <xsd:enumeration value="THE LOUIS BERGER GROUP INC"/>
              <xsd:enumeration value="THOMPSON GORDON SHOOK ENGINEERS INC"/>
              <xsd:enumeration value="USGS"/>
              <xsd:enumeration value="VAUGHN &amp; MELTON CONSULTING ENGINEER"/>
              <xsd:enumeration value="WETHERILL ENGINEERING, INC."/>
              <xsd:enumeration value="WITHERSRAVENEL INC"/>
              <xsd:enumeration value="WK DICKSON &amp; CO. INC"/>
              <xsd:enumeration value="WOOD ENVIRONMENT &amp; INFRASTRUCTURE"/>
              <xsd:enumeration value="WOOLPERT NORTH CAROLINA PLLC"/>
              <xsd:enumeration value="WSP USA INC"/>
              <xsd:enumeration value="ZAPATA LJB PLLC"/>
            </xsd:restriction>
          </xsd:simpleType>
        </xsd:union>
      </xsd:simpleType>
    </xsd:element>
    <xsd:element name="LSC_Firm" ma:index="21" nillable="true" ma:displayName="LSC_Firm" ma:list="{6e467d42-e57f-4057-8e84-9afec87586ee}" ma:internalName="LSC_Firm" ma:showField="LSC_Firm">
      <xsd:simpleType>
        <xsd:restriction base="dms:Lookup"/>
      </xsd:simpleType>
    </xsd:element>
    <xsd:element name="LSC_Firm_x003a_Vendor_x0020_Number" ma:index="22" nillable="true" ma:displayName="LSC_Firm:Vendor Number" ma:list="{6e467d42-e57f-4057-8e84-9afec87586ee}" ma:internalName="LSC_Firm_x003a_Vendor_x0020_Number" ma:readOnly="true" ma:showField="Firm" ma:web="94ce287d-ff42-4f00-8202-912e0ff4f68c">
      <xsd:simpleType>
        <xsd:restriction base="dms:Lookup"/>
      </xsd:simpleType>
    </xsd:element>
    <xsd:element name="LSC_Firm_x003a_LSC_x0020_Year" ma:index="23" nillable="true" ma:displayName="LSC_Firm:LSC Year" ma:list="{6e467d42-e57f-4057-8e84-9afec87586ee}" ma:internalName="LSC_Firm_x003a_LSC_x0020_Year" ma:readOnly="true" ma:showField="LSC" ma:web="94ce287d-ff42-4f00-8202-912e0ff4f68c">
      <xsd:simpleType>
        <xsd:restriction base="dms:Lookup"/>
      </xsd:simpleType>
    </xsd:element>
    <xsd:element name="LSC_Firm_x003a_Purchasing_x0020_Group" ma:index="24" nillable="true" ma:displayName="LSC_Firm:Purchasing Group" ma:list="{6e467d42-e57f-4057-8e84-9afec87586ee}" ma:internalName="LSC_Firm_x003a_Purchasing_x0020_Group" ma:readOnly="true" ma:showField="h0zb" ma:web="94ce287d-ff42-4f00-8202-912e0ff4f68c">
      <xsd:simpleType>
        <xsd:restriction base="dms:Lookup"/>
      </xsd:simpleType>
    </xsd:element>
    <xsd:element name="LSC_Firm_x003a_Overhead_Rate" ma:index="25" nillable="true" ma:displayName="LSC_Firm:Overhead_Rate" ma:list="{6e467d42-e57f-4057-8e84-9afec87586ee}" ma:internalName="LSC_Firm_x003a_Overhead_Rate" ma:readOnly="true" ma:showField="Overhead_Rate" ma:web="94ce287d-ff42-4f00-8202-912e0ff4f68c">
      <xsd:simpleType>
        <xsd:restriction base="dms:Lookup"/>
      </xsd:simpleType>
    </xsd:element>
    <xsd:element name="LSC_Firm_x003a_Cost_of_Capital" ma:index="26" nillable="true" ma:displayName="LSC_Firm:Cost_of_Capital" ma:list="{6e467d42-e57f-4057-8e84-9afec87586ee}" ma:internalName="LSC_Firm_x003a_Cost_of_Capital" ma:readOnly="true" ma:showField="Cost_of_Capital" ma:web="94ce287d-ff42-4f00-8202-912e0ff4f68c">
      <xsd:simpleType>
        <xsd:restriction base="dms:Lookup"/>
      </xsd:simpleType>
    </xsd:element>
    <xsd:element name="LSC_Firm_x003a_LSC" ma:index="27" nillable="true" ma:displayName="LSC_Firm:LSC" ma:list="{6e467d42-e57f-4057-8e84-9afec87586ee}" ma:internalName="LSC_Firm_x003a_LSC" ma:readOnly="true" ma:showField="LSC_x0020_Number" ma:web="94ce287d-ff42-4f00-8202-912e0ff4f68c">
      <xsd:simpleType>
        <xsd:restriction base="dms:Lookup"/>
      </xsd:simpleType>
    </xsd:element>
    <xsd:element name="ProjectManager" ma:index="28" nillable="true" ma:displayName="Hydro Project Manager" ma:format="Dropdown" ma:list="UserInfo" ma:SharePointGroup="0" ma:internalName="ProjectManag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reComplete" ma:index="29" nillable="true" ma:displayName="PreComplete" ma:default="No" ma:format="Dropdown" ma:internalName="PreComplete">
      <xsd:simpleType>
        <xsd:restriction base="dms:Choice">
          <xsd:enumeration value="Yes"/>
          <xsd:enumeration value="No"/>
        </xsd:restriction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PreCompleteEmail" ma:index="32" nillable="true" ma:displayName="PreCompleteEmail" ma:internalName="PreCompleteEm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Notes" ma:index="33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StatusNotes" ma:index="34" nillable="true" ma:displayName="Status Notes" ma:format="Dropdown" ma:internalName="StatusNotes">
      <xsd:simpleType>
        <xsd:restriction base="dms:Note">
          <xsd:maxLength value="255"/>
        </xsd:restriction>
      </xsd:simpleType>
    </xsd:element>
    <xsd:element name="CMPONumber" ma:index="35" nillable="true" ma:displayName="CMPO Number" ma:format="Dropdown" ma:internalName="CMPONumber">
      <xsd:simpleType>
        <xsd:restriction base="dms:Text">
          <xsd:maxLength value="255"/>
        </xsd:restriction>
      </xsd:simpleType>
    </xsd:element>
    <xsd:element name="EstimateRequest" ma:index="36" nillable="true" ma:displayName="Estimate Request" ma:format="Dropdown" ma:internalName="EstimateRequest">
      <xsd:simpleType>
        <xsd:restriction base="dms:Choice">
          <xsd:enumeration value="Complete"/>
        </xsd:restriction>
      </xsd:simpleType>
    </xsd:element>
    <xsd:element name="Cost" ma:index="37" nillable="true" ma:displayName="Cost" ma:format="$123,456.00 (United States)" ma:LCID="1033" ma:internalName="Cost">
      <xsd:simpleType>
        <xsd:restriction base="dms:Currency"/>
      </xsd:simpleType>
    </xsd:element>
    <xsd:element name="MediaServiceAutoTags" ma:index="38" nillable="true" ma:displayName="Tags" ma:internalName="MediaServiceAutoTags" ma:readOnly="true">
      <xsd:simpleType>
        <xsd:restriction base="dms:Text"/>
      </xsd:simpleType>
    </xsd:element>
    <xsd:element name="MediaServiceOCR" ma:index="3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4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1" nillable="true" ma:displayName="MediaServiceEventHashCode" ma:hidden="true" ma:internalName="MediaServiceEventHashCode" ma:readOnly="true">
      <xsd:simpleType>
        <xsd:restriction base="dms:Text"/>
      </xsd:simpleType>
    </xsd:element>
    <xsd:element name="County" ma:index="42" nillable="true" ma:displayName="County" ma:internalName="County">
      <xsd:simpleType>
        <xsd:restriction base="dms:Text">
          <xsd:maxLength value="255"/>
        </xsd:restriction>
      </xsd:simpleType>
    </xsd:element>
    <xsd:element name="ReleaseStrategyComplete" ma:index="43" nillable="true" ma:displayName="Release Strategy Complete" ma:default="1" ma:format="Dropdown" ma:internalName="ReleaseStrategyComplete">
      <xsd:simpleType>
        <xsd:restriction base="dms:Boolean"/>
      </xsd:simpleType>
    </xsd:element>
    <xsd:element name="CMPOCost" ma:index="44" nillable="true" ma:displayName="CMPO Cost" ma:format="$123,456.00 (United States)" ma:LCID="1033" ma:internalName="CMPOCost">
      <xsd:simpleType>
        <xsd:restriction base="dms:Currency"/>
      </xsd:simpleType>
    </xsd:element>
    <xsd:element name="InvoicedAmount" ma:index="45" nillable="true" ma:displayName="Total Invoiced Amount" ma:format="$123,456.00 (United States)" ma:LCID="1033" ma:internalName="InvoicedAmount">
      <xsd:simpleType>
        <xsd:restriction base="dms:Currency"/>
      </xsd:simpleType>
    </xsd:element>
    <xsd:element name="Date_x0020_Invoiced_x0020_Updated" ma:index="46" nillable="true" ma:displayName="Last Check Invoiced Date" ma:format="DateOnly" ma:internalName="Date_x0020_Invoiced_x0020_Updated">
      <xsd:simpleType>
        <xsd:restriction base="dms:DateTime"/>
      </xsd:simpleType>
    </xsd:element>
    <xsd:element name="POClosed" ma:index="47" nillable="true" ma:displayName="PO Closed" ma:default="0" ma:format="Dropdown" ma:internalName="POClosed">
      <xsd:simpleType>
        <xsd:restriction base="dms:Boolean"/>
      </xsd:simpleType>
    </xsd:element>
    <xsd:element name="CMPOBalance" ma:index="49" nillable="true" ma:displayName="Remaining CMPO Balance" ma:format="$123,456.00 (United States)" ma:LCID="1033" ma:internalName="CMPOBalance">
      <xsd:simpleType>
        <xsd:restriction base="dms:Currency"/>
      </xsd:simpleType>
    </xsd:element>
    <xsd:element name="FirmContactName" ma:index="50" nillable="true" ma:displayName="Firm Contact Name" ma:internalName="FirmContactName">
      <xsd:simpleType>
        <xsd:restriction base="dms:Text">
          <xsd:maxLength value="255"/>
        </xsd:restriction>
      </xsd:simpleType>
    </xsd:element>
    <xsd:element name="FirmContactEmail" ma:index="51" nillable="true" ma:displayName="Firm Contact Email" ma:internalName="FirmContactEmail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ce287d-ff42-4f00-8202-912e0ff4f68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House_Estimate xmlns="647a3ba4-eed9-49da-8fbc-3a98d2a9c26a" xsi:nil="true"/>
    <Notes xmlns="647a3ba4-eed9-49da-8fbc-3a98d2a9c26a" xsi:nil="true"/>
    <Firm_Choice xmlns="647a3ba4-eed9-49da-8fbc-3a98d2a9c26a">ATKINS NORTH AMERICA INC</Firm_Choice>
    <EstimateRequest xmlns="647a3ba4-eed9-49da-8fbc-3a98d2a9c26a" xsi:nil="true"/>
    <County xmlns="647a3ba4-eed9-49da-8fbc-3a98d2a9c26a" xsi:nil="true"/>
    <WBS_Element xmlns="647a3ba4-eed9-49da-8fbc-3a98d2a9c26a">49083.1.3</WBS_Element>
    <FirmContactName xmlns="647a3ba4-eed9-49da-8fbc-3a98d2a9c26a" xsi:nil="true"/>
    <DocumentSetDescription xmlns="http://schemas.microsoft.com/sharepoint/v3">Vunlnerability Assessment I-87</DocumentSetDescription>
    <StatusNotes xmlns="647a3ba4-eed9-49da-8fbc-3a98d2a9c26a" xsi:nil="true"/>
    <Firm_Estimate xmlns="647a3ba4-eed9-49da-8fbc-3a98d2a9c26a">203321.7</Firm_Estimate>
    <POClosed xmlns="647a3ba4-eed9-49da-8fbc-3a98d2a9c26a">false</POClosed>
    <PreCompleteEmail xmlns="647a3ba4-eed9-49da-8fbc-3a98d2a9c26a">
      <Url xsi:nil="true"/>
      <Description xsi:nil="true"/>
    </PreCompleteEmail>
    <CMPOBalance xmlns="647a3ba4-eed9-49da-8fbc-3a98d2a9c26a" xsi:nil="true"/>
    <CMPONumber xmlns="647a3ba4-eed9-49da-8fbc-3a98d2a9c26a" xsi:nil="true"/>
    <FirmContactEmail xmlns="647a3ba4-eed9-49da-8fbc-3a98d2a9c26a" xsi:nil="true"/>
    <CMPOCost xmlns="647a3ba4-eed9-49da-8fbc-3a98d2a9c26a" xsi:nil="true"/>
    <InvoicedAmount xmlns="647a3ba4-eed9-49da-8fbc-3a98d2a9c26a" xsi:nil="true"/>
    <TIP_Project xmlns="647a3ba4-eed9-49da-8fbc-3a98d2a9c26a">M-0540C</TIP_Project>
    <CMPO_Number xmlns="647a3ba4-eed9-49da-8fbc-3a98d2a9c26a">63000XXXXX</CMPO_Number>
    <Date_x0020_Invoiced_x0020_Updated xmlns="647a3ba4-eed9-49da-8fbc-3a98d2a9c26a" xsi:nil="true"/>
    <Cost xmlns="647a3ba4-eed9-49da-8fbc-3a98d2a9c26a" xsi:nil="true"/>
    <ReleaseStrategyComplete xmlns="647a3ba4-eed9-49da-8fbc-3a98d2a9c26a">true</ReleaseStrategyComplete>
    <Status xmlns="647a3ba4-eed9-49da-8fbc-3a98d2a9c26a">Not Complete</Status>
    <LSC_Firm xmlns="647a3ba4-eed9-49da-8fbc-3a98d2a9c26a">48</LSC_Firm>
    <ProjectManager xmlns="647a3ba4-eed9-49da-8fbc-3a98d2a9c26a">
      <UserInfo>
        <DisplayName/>
        <AccountId xsi:nil="true"/>
        <AccountType/>
      </UserInfo>
    </ProjectManager>
    <PreComplete xmlns="647a3ba4-eed9-49da-8fbc-3a98d2a9c26a">No</PreComplete>
  </documentManagement>
</p:properties>
</file>

<file path=customXml/itemProps1.xml><?xml version="1.0" encoding="utf-8"?>
<ds:datastoreItem xmlns:ds="http://schemas.openxmlformats.org/officeDocument/2006/customXml" ds:itemID="{4D5A9F6D-6F1D-4F11-889A-EC0C3D3065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7C3A6A-7DAB-4CD2-9E7F-53A16EF8AA70}">
  <ds:schemaRefs>
    <ds:schemaRef ds:uri="647a3ba4-eed9-49da-8fbc-3a98d2a9c26a"/>
    <ds:schemaRef ds:uri="94ce287d-ff42-4f00-8202-912e0ff4f68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49D7261-F066-4658-8933-15520A0D1F64}">
  <ds:schemaRefs>
    <ds:schemaRef ds:uri="647a3ba4-eed9-49da-8fbc-3a98d2a9c26a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NCDOT_PowerPoint_Template_16_x_9 (1)</Template>
  <TotalTime>0</TotalTime>
  <Words>1340</Words>
  <Application>Microsoft Office PowerPoint</Application>
  <PresentationFormat>Custom</PresentationFormat>
  <Paragraphs>293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Evaluating Flood Resiliency of Interstate 95 Improvements Using 2D Rain-on-Grid Modeling Incorporating Effects of Climate Change</vt:lpstr>
      <vt:lpstr>Overview of I-95 (MM13-40)</vt:lpstr>
      <vt:lpstr>Overview</vt:lpstr>
      <vt:lpstr>Objectives and Goals</vt:lpstr>
      <vt:lpstr>Modeling Approach</vt:lpstr>
      <vt:lpstr>Gridded Rainfall Sources</vt:lpstr>
      <vt:lpstr>Hurricane Matthew (October 2016)</vt:lpstr>
      <vt:lpstr>Hurricane Florence (September 2018)</vt:lpstr>
      <vt:lpstr>PowerPoint Presentation</vt:lpstr>
      <vt:lpstr>PowerPoint Presentation</vt:lpstr>
      <vt:lpstr>Rainfall-Runoff – Land Cover (Manning's n, %Imp), Soils</vt:lpstr>
      <vt:lpstr>PowerPoint Presentation</vt:lpstr>
      <vt:lpstr>I-95 (MM 23-40)</vt:lpstr>
      <vt:lpstr>I-95 (MM 13-22)</vt:lpstr>
      <vt:lpstr>I-95 (MM 13-22)</vt:lpstr>
      <vt:lpstr>2D Mesh Development</vt:lpstr>
      <vt:lpstr>Big Swamp Terrains</vt:lpstr>
      <vt:lpstr>Lumber River Terrain</vt:lpstr>
      <vt:lpstr>Existing Conditions</vt:lpstr>
      <vt:lpstr>Structure Incorporation</vt:lpstr>
      <vt:lpstr>Structure Incorporation</vt:lpstr>
      <vt:lpstr>Big Swamp Calibration</vt:lpstr>
      <vt:lpstr>Hurricane Matthew USGS 02134480 Big Swamp nr Tar Heel, NC</vt:lpstr>
      <vt:lpstr>Hurricane Florence USGS 02134480 Big Swamp nr Tar Heel, NC</vt:lpstr>
      <vt:lpstr>Lumber River Watershed Calibration</vt:lpstr>
      <vt:lpstr>PowerPoint Presentation</vt:lpstr>
      <vt:lpstr>Hurricane Matthew (October 2016) USGS 02131470 Lumber River at Lumberton, NC</vt:lpstr>
      <vt:lpstr>Hurricane Florence (September 2018) USGS 02131470 Lumber River at Lumberton, NC</vt:lpstr>
      <vt:lpstr>PowerPoint Presentation</vt:lpstr>
      <vt:lpstr>PowerPoint Presentation</vt:lpstr>
      <vt:lpstr>RAS Model Comparison Tool</vt:lpstr>
      <vt:lpstr>Another 2D Advantage</vt:lpstr>
      <vt:lpstr>Filtering Results</vt:lpstr>
      <vt:lpstr>Stress Test</vt:lpstr>
      <vt:lpstr>Matthew MRMS and WRF</vt:lpstr>
      <vt:lpstr>Matthew PGW Overtopping  (MRMS – Blue ; PGW – Orange)</vt:lpstr>
      <vt:lpstr>Example of Individual Structure Results</vt:lpstr>
      <vt:lpstr>WSEL at Hydraulic Structures</vt:lpstr>
      <vt:lpstr>Stress Test</vt:lpstr>
      <vt:lpstr>Tropical Storm Debby - Early August 2024</vt:lpstr>
      <vt:lpstr>Update FIMAN and RAFT Online Applications  "A resilient North Carolina is a state where our communities, economies, and ecosystems are better able to rebound, positively  adapt to, and thrive amid changing conditions and challenges, including disasters and climate change; to maintain and improve  quality of life, healthy growth, and durable systems; and to conserve resources for present and future generations."  — NC Climate Risk and Resilience Plan, Executive Summary</vt:lpstr>
      <vt:lpstr>PowerPoint Presentation</vt:lpstr>
      <vt:lpstr>Future Applications</vt:lpstr>
      <vt:lpstr>Future Applications</vt:lpstr>
      <vt:lpstr>PowerPoint Presentation</vt:lpstr>
    </vt:vector>
  </TitlesOfParts>
  <Company>NC Deparment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NCDOT PowerPoint Presentation 16x9 Template</dc:title>
  <dc:creator>Robbins, Jamille A</dc:creator>
  <cp:keywords>PowerPoint, template, presentation, 16x9, television</cp:keywords>
  <dc:description/>
  <cp:lastModifiedBy>Longberry, Tyler R</cp:lastModifiedBy>
  <cp:revision>4</cp:revision>
  <dcterms:created xsi:type="dcterms:W3CDTF">2019-10-22T14:49:33Z</dcterms:created>
  <dcterms:modified xsi:type="dcterms:W3CDTF">2024-08-30T12:16:06Z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0x0101002A5E15033334BE4CBACACDC985066D66</vt:lpwstr>
  </property>
  <property fmtid="{D5CDD505-2E9C-101B-9397-08002B2CF9AE}" pid="3" name="_dlc_DocIdItemGuid">
    <vt:lpwstr>0014b449-8153-4717-8fd5-d9dc78be98bf</vt:lpwstr>
  </property>
  <property fmtid="{D5CDD505-2E9C-101B-9397-08002B2CF9AE}" pid="4" name="Business Content Type">
    <vt:lpwstr/>
  </property>
  <property fmtid="{D5CDD505-2E9C-101B-9397-08002B2CF9AE}" pid="5" name="Data Security Classification">
    <vt:lpwstr/>
  </property>
  <property fmtid="{D5CDD505-2E9C-101B-9397-08002B2CF9AE}" pid="6" name="Order">
    <vt:r8>8900</vt:r8>
  </property>
</Properties>
</file>