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6"/>
  </p:notesMasterIdLst>
  <p:handoutMasterIdLst>
    <p:handoutMasterId r:id="rId27"/>
  </p:handoutMasterIdLst>
  <p:sldIdLst>
    <p:sldId id="256" r:id="rId5"/>
    <p:sldId id="257" r:id="rId6"/>
    <p:sldId id="4014" r:id="rId7"/>
    <p:sldId id="327" r:id="rId8"/>
    <p:sldId id="488" r:id="rId9"/>
    <p:sldId id="344" r:id="rId10"/>
    <p:sldId id="345" r:id="rId11"/>
    <p:sldId id="336" r:id="rId12"/>
    <p:sldId id="342" r:id="rId13"/>
    <p:sldId id="337" r:id="rId14"/>
    <p:sldId id="485" r:id="rId15"/>
    <p:sldId id="291" r:id="rId16"/>
    <p:sldId id="4035" r:id="rId17"/>
    <p:sldId id="489" r:id="rId18"/>
    <p:sldId id="487" r:id="rId19"/>
    <p:sldId id="4015" r:id="rId20"/>
    <p:sldId id="486" r:id="rId21"/>
    <p:sldId id="4016" r:id="rId22"/>
    <p:sldId id="339" r:id="rId23"/>
    <p:sldId id="4034" r:id="rId24"/>
    <p:sldId id="340" r:id="rId2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0419E9-DBDD-F37E-E102-A32D7F6F27BC}" name="Roger Kilgore" initials="RK" userId="a068992b6b6ffa3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B3B47"/>
    <a:srgbClr val="0973BA"/>
    <a:srgbClr val="052959"/>
    <a:srgbClr val="0526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7" autoAdjust="0"/>
    <p:restoredTop sz="87712" autoAdjust="0"/>
  </p:normalViewPr>
  <p:slideViewPr>
    <p:cSldViewPr snapToGrid="0" snapToObjects="1">
      <p:cViewPr varScale="1">
        <p:scale>
          <a:sx n="55" d="100"/>
          <a:sy n="55" d="100"/>
        </p:scale>
        <p:origin x="420" y="48"/>
      </p:cViewPr>
      <p:guideLst>
        <p:guide orient="horz" pos="2160"/>
        <p:guide pos="3840"/>
      </p:guideLst>
    </p:cSldViewPr>
  </p:slideViewPr>
  <p:notesTextViewPr>
    <p:cViewPr>
      <p:scale>
        <a:sx n="100" d="100"/>
        <a:sy n="100" d="100"/>
      </p:scale>
      <p:origin x="0" y="0"/>
    </p:cViewPr>
  </p:notesTextViewPr>
  <p:sorterViewPr>
    <p:cViewPr>
      <p:scale>
        <a:sx n="130" d="100"/>
        <a:sy n="130" d="100"/>
      </p:scale>
      <p:origin x="0" y="-93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CAED0A3-4D29-435C-AA80-0AF4688BE23A}" type="datetimeFigureOut">
              <a:rPr lang="en-US" smtClean="0"/>
              <a:t>8/29/2024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9BBB36D-57F6-495C-A846-C6CD711E8AF6}" type="slidenum">
              <a:rPr lang="en-US" smtClean="0"/>
              <a:t>‹#›</a:t>
            </a:fld>
            <a:endParaRPr lang="en-US" dirty="0"/>
          </a:p>
        </p:txBody>
      </p:sp>
    </p:spTree>
    <p:extLst>
      <p:ext uri="{BB962C8B-B14F-4D97-AF65-F5344CB8AC3E}">
        <p14:creationId xmlns:p14="http://schemas.microsoft.com/office/powerpoint/2010/main" val="538953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BD4069C-88EE-2644-90A5-94DE7A966F20}" type="datetimeFigureOut">
              <a:rPr lang="en-US" smtClean="0"/>
              <a:t>8/29/2024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2B2E7DB-9D9B-744F-981C-21A1443D597F}" type="slidenum">
              <a:rPr lang="en-US" smtClean="0"/>
              <a:t>‹#›</a:t>
            </a:fld>
            <a:endParaRPr lang="en-US" dirty="0"/>
          </a:p>
        </p:txBody>
      </p:sp>
    </p:spTree>
    <p:extLst>
      <p:ext uri="{BB962C8B-B14F-4D97-AF65-F5344CB8AC3E}">
        <p14:creationId xmlns:p14="http://schemas.microsoft.com/office/powerpoint/2010/main" val="18059447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2E7DB-9D9B-744F-981C-21A1443D597F}" type="slidenum">
              <a:rPr lang="en-US" smtClean="0"/>
              <a:t>4</a:t>
            </a:fld>
            <a:endParaRPr lang="en-US" dirty="0"/>
          </a:p>
        </p:txBody>
      </p:sp>
    </p:spTree>
    <p:extLst>
      <p:ext uri="{BB962C8B-B14F-4D97-AF65-F5344CB8AC3E}">
        <p14:creationId xmlns:p14="http://schemas.microsoft.com/office/powerpoint/2010/main" val="422464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Scour rating from NBI (Item 113), not the new SNBI.</a:t>
            </a:r>
          </a:p>
        </p:txBody>
      </p:sp>
      <p:sp>
        <p:nvSpPr>
          <p:cNvPr id="4" name="Slide Number Placeholder 3"/>
          <p:cNvSpPr>
            <a:spLocks noGrp="1"/>
          </p:cNvSpPr>
          <p:nvPr>
            <p:ph type="sldNum" sz="quarter" idx="5"/>
          </p:nvPr>
        </p:nvSpPr>
        <p:spPr/>
        <p:txBody>
          <a:bodyPr/>
          <a:lstStyle/>
          <a:p>
            <a:fld id="{52B2E7DB-9D9B-744F-981C-21A1443D597F}" type="slidenum">
              <a:rPr lang="en-US" smtClean="0"/>
              <a:t>7</a:t>
            </a:fld>
            <a:endParaRPr lang="en-US" dirty="0"/>
          </a:p>
        </p:txBody>
      </p:sp>
    </p:spTree>
    <p:extLst>
      <p:ext uri="{BB962C8B-B14F-4D97-AF65-F5344CB8AC3E}">
        <p14:creationId xmlns:p14="http://schemas.microsoft.com/office/powerpoint/2010/main" val="340651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 is a risk screening rating: low, moderate,, or high.</a:t>
            </a:r>
          </a:p>
        </p:txBody>
      </p:sp>
      <p:sp>
        <p:nvSpPr>
          <p:cNvPr id="4" name="Slide Number Placeholder 3"/>
          <p:cNvSpPr>
            <a:spLocks noGrp="1"/>
          </p:cNvSpPr>
          <p:nvPr>
            <p:ph type="sldNum" sz="quarter" idx="5"/>
          </p:nvPr>
        </p:nvSpPr>
        <p:spPr/>
        <p:txBody>
          <a:bodyPr/>
          <a:lstStyle/>
          <a:p>
            <a:fld id="{52B2E7DB-9D9B-744F-981C-21A1443D597F}" type="slidenum">
              <a:rPr lang="en-US" smtClean="0"/>
              <a:t>8</a:t>
            </a:fld>
            <a:endParaRPr lang="en-US" dirty="0"/>
          </a:p>
        </p:txBody>
      </p:sp>
    </p:spTree>
    <p:extLst>
      <p:ext uri="{BB962C8B-B14F-4D97-AF65-F5344CB8AC3E}">
        <p14:creationId xmlns:p14="http://schemas.microsoft.com/office/powerpoint/2010/main" val="140992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Projections from ensemble of 14 downscaled GCMs from LOCA (CMIP5).</a:t>
            </a:r>
          </a:p>
        </p:txBody>
      </p:sp>
      <p:sp>
        <p:nvSpPr>
          <p:cNvPr id="4" name="Slide Number Placeholder 3"/>
          <p:cNvSpPr>
            <a:spLocks noGrp="1"/>
          </p:cNvSpPr>
          <p:nvPr>
            <p:ph type="sldNum" sz="quarter" idx="5"/>
          </p:nvPr>
        </p:nvSpPr>
        <p:spPr/>
        <p:txBody>
          <a:bodyPr/>
          <a:lstStyle/>
          <a:p>
            <a:fld id="{52B2E7DB-9D9B-744F-981C-21A1443D597F}" type="slidenum">
              <a:rPr lang="en-US" smtClean="0"/>
              <a:t>9</a:t>
            </a:fld>
            <a:endParaRPr lang="en-US" dirty="0"/>
          </a:p>
        </p:txBody>
      </p:sp>
    </p:spTree>
    <p:extLst>
      <p:ext uri="{BB962C8B-B14F-4D97-AF65-F5344CB8AC3E}">
        <p14:creationId xmlns:p14="http://schemas.microsoft.com/office/powerpoint/2010/main" val="417902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levels 3 and 4, if projected values are lower than historical values, use the historical values.</a:t>
            </a:r>
          </a:p>
        </p:txBody>
      </p:sp>
      <p:sp>
        <p:nvSpPr>
          <p:cNvPr id="4" name="Slide Number Placeholder 3"/>
          <p:cNvSpPr>
            <a:spLocks noGrp="1"/>
          </p:cNvSpPr>
          <p:nvPr>
            <p:ph type="sldNum" sz="quarter" idx="5"/>
          </p:nvPr>
        </p:nvSpPr>
        <p:spPr/>
        <p:txBody>
          <a:bodyPr/>
          <a:lstStyle/>
          <a:p>
            <a:fld id="{20BAD44F-05D5-7047-95CD-97C135C0C177}" type="slidenum">
              <a:rPr lang="en-US" smtClean="0"/>
              <a:t>16</a:t>
            </a:fld>
            <a:endParaRPr lang="en-US" dirty="0"/>
          </a:p>
        </p:txBody>
      </p:sp>
    </p:spTree>
    <p:extLst>
      <p:ext uri="{BB962C8B-B14F-4D97-AF65-F5344CB8AC3E}">
        <p14:creationId xmlns:p14="http://schemas.microsoft.com/office/powerpoint/2010/main" val="39308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UCL will not always be greater. Depends on the confidence interval chosen and shape of the FFQ.</a:t>
            </a:r>
          </a:p>
        </p:txBody>
      </p:sp>
      <p:sp>
        <p:nvSpPr>
          <p:cNvPr id="4" name="Slide Number Placeholder 3"/>
          <p:cNvSpPr>
            <a:spLocks noGrp="1"/>
          </p:cNvSpPr>
          <p:nvPr>
            <p:ph type="sldNum" sz="quarter" idx="5"/>
          </p:nvPr>
        </p:nvSpPr>
        <p:spPr/>
        <p:txBody>
          <a:bodyPr/>
          <a:lstStyle/>
          <a:p>
            <a:fld id="{20BAD44F-05D5-7047-95CD-97C135C0C177}" type="slidenum">
              <a:rPr lang="en-US" smtClean="0"/>
              <a:t>18</a:t>
            </a:fld>
            <a:endParaRPr lang="en-US" dirty="0"/>
          </a:p>
        </p:txBody>
      </p:sp>
    </p:spTree>
    <p:extLst>
      <p:ext uri="{BB962C8B-B14F-4D97-AF65-F5344CB8AC3E}">
        <p14:creationId xmlns:p14="http://schemas.microsoft.com/office/powerpoint/2010/main" val="15419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7BFDAE-B568-4A8A-99DE-C3A84978F3AC}" type="datetime1">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7B411-DAD6-4A3C-BBEF-9070C3D468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BB47F8-7B75-4DF2-8167-D4885715834C}"/>
              </a:ext>
            </a:extLst>
          </p:cNvPr>
          <p:cNvSpPr>
            <a:spLocks noGrp="1"/>
          </p:cNvSpPr>
          <p:nvPr>
            <p:ph type="dt" sz="half" idx="10"/>
          </p:nvPr>
        </p:nvSpPr>
        <p:spPr/>
        <p:txBody>
          <a:bodyPr/>
          <a:lstStyle/>
          <a:p>
            <a:fld id="{F624B6C2-3BA5-4835-BF1C-4BAFF6DC156F}" type="datetime1">
              <a:rPr lang="en-US" smtClean="0"/>
              <a:t>8/29/2024</a:t>
            </a:fld>
            <a:endParaRPr lang="en-US" dirty="0"/>
          </a:p>
        </p:txBody>
      </p:sp>
      <p:sp>
        <p:nvSpPr>
          <p:cNvPr id="4" name="Footer Placeholder 3">
            <a:extLst>
              <a:ext uri="{FF2B5EF4-FFF2-40B4-BE49-F238E27FC236}">
                <a16:creationId xmlns:a16="http://schemas.microsoft.com/office/drawing/2014/main" id="{BFBA22E3-4B38-45FF-B2BA-88ED5FA498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CCAA8C-4C18-4A0B-9D9E-1B4B211670B8}"/>
              </a:ext>
            </a:extLst>
          </p:cNvPr>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33965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975BC-3904-4405-ABAB-66264F79AE1D}" type="datetime1">
              <a:rPr lang="en-US" smtClean="0"/>
              <a:t>8/29/2024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2506BC-33AD-4C30-9F16-0225755C31FF}"/>
              </a:ext>
            </a:extLst>
          </p:cNvPr>
          <p:cNvPicPr>
            <a:picLocks noChangeAspect="1"/>
          </p:cNvPicPr>
          <p:nvPr userDrawn="1"/>
        </p:nvPicPr>
        <p:blipFill>
          <a:blip r:embed="rId2"/>
          <a:stretch>
            <a:fillRect/>
          </a:stretch>
        </p:blipFill>
        <p:spPr>
          <a:xfrm>
            <a:off x="0" y="0"/>
            <a:ext cx="12181173" cy="6858000"/>
          </a:xfrm>
          <a:prstGeom prst="rect">
            <a:avLst/>
          </a:prstGeom>
        </p:spPr>
      </p:pic>
      <p:sp>
        <p:nvSpPr>
          <p:cNvPr id="2" name="Title 1"/>
          <p:cNvSpPr>
            <a:spLocks noGrp="1"/>
          </p:cNvSpPr>
          <p:nvPr>
            <p:ph type="title"/>
          </p:nvPr>
        </p:nvSpPr>
        <p:spPr>
          <a:xfrm>
            <a:off x="1492154" y="3729930"/>
            <a:ext cx="10119839" cy="878794"/>
          </a:xfrm>
        </p:spPr>
        <p:txBody>
          <a:bodyPr>
            <a:normAutofit/>
          </a:bodyPr>
          <a:lstStyle>
            <a:lvl1pPr algn="l">
              <a:defRPr sz="3600">
                <a:solidFill>
                  <a:srgbClr val="00B05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624B6C2-3BA5-4835-BF1C-4BAFF6DC156F}" type="datetime1">
              <a:rPr lang="en-US" smtClean="0"/>
              <a:t>8/29/2024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
        <p:nvSpPr>
          <p:cNvPr id="8" name="Rectangle 7">
            <a:extLst>
              <a:ext uri="{FF2B5EF4-FFF2-40B4-BE49-F238E27FC236}">
                <a16:creationId xmlns:a16="http://schemas.microsoft.com/office/drawing/2014/main" id="{3FA226CA-8F67-407D-AF6B-E2C34FDA797A}"/>
              </a:ext>
            </a:extLst>
          </p:cNvPr>
          <p:cNvSpPr/>
          <p:nvPr userDrawn="1"/>
        </p:nvSpPr>
        <p:spPr>
          <a:xfrm>
            <a:off x="2343359" y="1"/>
            <a:ext cx="10119840" cy="461665"/>
          </a:xfrm>
          <a:prstGeom prst="rect">
            <a:avLst/>
          </a:prstGeom>
        </p:spPr>
        <p:txBody>
          <a:bodyPr wrap="square">
            <a:spAutoFit/>
          </a:bodyPr>
          <a:lstStyle/>
          <a:p>
            <a:r>
              <a:rPr lang="en-US" sz="2400" dirty="0">
                <a:solidFill>
                  <a:srgbClr val="00B050"/>
                </a:solidFill>
              </a:rPr>
              <a:t>Design Guide and Standards for Resilience (NCHRP Project #15-80)</a:t>
            </a:r>
          </a:p>
        </p:txBody>
      </p:sp>
    </p:spTree>
    <p:extLst>
      <p:ext uri="{BB962C8B-B14F-4D97-AF65-F5344CB8AC3E}">
        <p14:creationId xmlns:p14="http://schemas.microsoft.com/office/powerpoint/2010/main" val="358575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4500" y="95251"/>
            <a:ext cx="10474900" cy="762000"/>
          </a:xfrm>
        </p:spPr>
        <p:txBody>
          <a:bodyPr anchor="ctr"/>
          <a:lstStyle>
            <a:lvl1pPr>
              <a:defRPr sz="2500" b="1" i="0">
                <a:latin typeface="DM Sans" pitchFamily="2" charset="77"/>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dirty="0"/>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57250"/>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25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Bullets Alt">
    <p:spTree>
      <p:nvGrpSpPr>
        <p:cNvPr id="1" name=""/>
        <p:cNvGrpSpPr/>
        <p:nvPr/>
      </p:nvGrpSpPr>
      <p:grpSpPr>
        <a:xfrm>
          <a:off x="0" y="0"/>
          <a:ext cx="0" cy="0"/>
          <a:chOff x="0" y="0"/>
          <a:chExt cx="0" cy="0"/>
        </a:xfrm>
      </p:grpSpPr>
      <p:sp>
        <p:nvSpPr>
          <p:cNvPr id="2" name="Title 1"/>
          <p:cNvSpPr>
            <a:spLocks noGrp="1"/>
          </p:cNvSpPr>
          <p:nvPr>
            <p:ph type="title"/>
          </p:nvPr>
        </p:nvSpPr>
        <p:spPr>
          <a:xfrm>
            <a:off x="444500" y="95250"/>
            <a:ext cx="6756273" cy="762000"/>
          </a:xfrm>
        </p:spPr>
        <p:txBody>
          <a:bodyPr anchor="ctr"/>
          <a:lstStyle>
            <a:lvl1pPr>
              <a:defRPr sz="2500" b="1" i="0">
                <a:latin typeface="DM Sans" pitchFamily="2" charset="77"/>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835550" y="1397001"/>
            <a:ext cx="6467451" cy="4538579"/>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57864"/>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7217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59231" y="538844"/>
            <a:ext cx="11527723" cy="8787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59231" y="1600201"/>
            <a:ext cx="1152772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9232" y="6323695"/>
            <a:ext cx="3968253" cy="232227"/>
          </a:xfrm>
          <a:prstGeom prst="rect">
            <a:avLst/>
          </a:prstGeom>
        </p:spPr>
        <p:txBody>
          <a:bodyPr vert="horz" lIns="91440" tIns="45720" rIns="91440" bIns="45720" rtlCol="0" anchor="ctr"/>
          <a:lstStyle>
            <a:lvl1pPr algn="l">
              <a:defRPr sz="1200">
                <a:solidFill>
                  <a:schemeClr val="tx1">
                    <a:tint val="75000"/>
                  </a:schemeClr>
                </a:solidFill>
              </a:defRPr>
            </a:lvl1pPr>
          </a:lstStyle>
          <a:p>
            <a:fld id="{F624B6C2-3BA5-4835-BF1C-4BAFF6DC156F}" type="datetime1">
              <a:rPr lang="en-US" smtClean="0"/>
              <a:t>8/29/2024</a:t>
            </a:fld>
            <a:endParaRPr lang="en-US" dirty="0"/>
          </a:p>
        </p:txBody>
      </p:sp>
      <p:sp>
        <p:nvSpPr>
          <p:cNvPr id="5" name="Footer Placeholder 4"/>
          <p:cNvSpPr>
            <a:spLocks noGrp="1"/>
          </p:cNvSpPr>
          <p:nvPr>
            <p:ph type="ftr" sz="quarter" idx="3"/>
          </p:nvPr>
        </p:nvSpPr>
        <p:spPr>
          <a:xfrm>
            <a:off x="4614421" y="6323695"/>
            <a:ext cx="4193177" cy="23222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59364" y="6323695"/>
            <a:ext cx="2844800" cy="232227"/>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7" r:id="rId1"/>
    <p:sldLayoutId id="2147493465" r:id="rId2"/>
    <p:sldLayoutId id="2147493462" r:id="rId3"/>
    <p:sldLayoutId id="2147493464" r:id="rId4"/>
    <p:sldLayoutId id="2147493466" r:id="rId5"/>
    <p:sldLayoutId id="2147493467" r:id="rId6"/>
  </p:sldLayoutIdLst>
  <p:hf hdr="0" ftr="0" dt="0"/>
  <p:txStyles>
    <p:titleStyle>
      <a:lvl1pPr algn="ctr" defTabSz="457200" rtl="0" eaLnBrk="1" latinLnBrk="0" hangingPunct="1">
        <a:spcBef>
          <a:spcPct val="0"/>
        </a:spcBef>
        <a:buNone/>
        <a:defRPr sz="4000" b="1" kern="1200">
          <a:solidFill>
            <a:schemeClr val="tx1">
              <a:lumMod val="95000"/>
              <a:lumOff val="5000"/>
            </a:schemeClr>
          </a:solidFill>
          <a:latin typeface="+mj-lt"/>
          <a:ea typeface="+mj-ea"/>
          <a:cs typeface="+mj-cs"/>
        </a:defRPr>
      </a:lvl1pPr>
    </p:titleStyle>
    <p:bodyStyle>
      <a:lvl1pPr marL="342900" indent="-342900" algn="l" defTabSz="457200" rtl="0" eaLnBrk="1" latinLnBrk="0" hangingPunct="1">
        <a:spcBef>
          <a:spcPct val="20000"/>
        </a:spcBef>
        <a:buClr>
          <a:srgbClr val="8BBF7C"/>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8BBF7C"/>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8BBF7C"/>
        </a:buClr>
        <a:buFont typeface="Arial"/>
        <a:buChar char="•"/>
        <a:defRPr sz="2000" i="1" kern="1200">
          <a:solidFill>
            <a:schemeClr val="tx1"/>
          </a:solidFill>
          <a:latin typeface="+mn-lt"/>
          <a:ea typeface="+mn-ea"/>
          <a:cs typeface="+mn-cs"/>
        </a:defRPr>
      </a:lvl3pPr>
      <a:lvl4pPr marL="1600200" indent="-228600" algn="l" defTabSz="457200" rtl="0" eaLnBrk="1" latinLnBrk="0" hangingPunct="1">
        <a:spcBef>
          <a:spcPct val="20000"/>
        </a:spcBef>
        <a:buClr>
          <a:srgbClr val="8BBF7C"/>
        </a:buClr>
        <a:buFont typeface="Arial"/>
        <a:buChar char="–"/>
        <a:defRPr sz="2000" i="1" kern="1200">
          <a:solidFill>
            <a:schemeClr val="tx1"/>
          </a:solidFill>
          <a:latin typeface="+mn-lt"/>
          <a:ea typeface="+mn-ea"/>
          <a:cs typeface="+mn-cs"/>
        </a:defRPr>
      </a:lvl4pPr>
      <a:lvl5pPr marL="2057400" indent="-228600" algn="l" defTabSz="457200" rtl="0" eaLnBrk="1" latinLnBrk="0" hangingPunct="1">
        <a:spcBef>
          <a:spcPct val="20000"/>
        </a:spcBef>
        <a:buClr>
          <a:srgbClr val="8BBF7C"/>
        </a:buClr>
        <a:buFont typeface="Arial"/>
        <a:buChar char="»"/>
        <a:defRPr sz="2000" 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wmf"/><Relationship Id="rId3" Type="http://schemas.openxmlformats.org/officeDocument/2006/relationships/image" Target="../media/image7.jpg"/><Relationship Id="rId7" Type="http://schemas.openxmlformats.org/officeDocument/2006/relationships/image" Target="../media/image9.wmf"/><Relationship Id="rId12"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43000"/>
          <a:stretch/>
        </p:blipFill>
        <p:spPr bwMode="auto">
          <a:xfrm>
            <a:off x="0" y="-4753"/>
            <a:ext cx="12192000" cy="686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60984" y="2941255"/>
            <a:ext cx="4720780" cy="1938992"/>
          </a:xfrm>
          <a:prstGeom prst="rect">
            <a:avLst/>
          </a:prstGeom>
          <a:noFill/>
        </p:spPr>
        <p:txBody>
          <a:bodyPr wrap="none" rtlCol="0">
            <a:spAutoFit/>
          </a:bodyPr>
          <a:lstStyle/>
          <a:p>
            <a:r>
              <a:rPr lang="en-US" sz="2400" dirty="0"/>
              <a:t>Roger Kilgore, PE, BC.WRE</a:t>
            </a:r>
          </a:p>
          <a:p>
            <a:r>
              <a:rPr lang="en-US" sz="2400" dirty="0"/>
              <a:t>Kilgore Consulting and Management</a:t>
            </a:r>
          </a:p>
          <a:p>
            <a:endParaRPr lang="en-US" sz="2400" dirty="0"/>
          </a:p>
          <a:p>
            <a:r>
              <a:rPr lang="en-US" sz="2400" dirty="0"/>
              <a:t>Brenda Dix</a:t>
            </a:r>
          </a:p>
          <a:p>
            <a:r>
              <a:rPr lang="en-US" sz="2400" dirty="0"/>
              <a:t>ICF International</a:t>
            </a:r>
          </a:p>
        </p:txBody>
      </p:sp>
      <p:sp>
        <p:nvSpPr>
          <p:cNvPr id="4" name="Slide Number Placeholder 3"/>
          <p:cNvSpPr>
            <a:spLocks noGrp="1"/>
          </p:cNvSpPr>
          <p:nvPr>
            <p:ph type="sldNum" sz="quarter" idx="12"/>
          </p:nvPr>
        </p:nvSpPr>
        <p:spPr/>
        <p:txBody>
          <a:bodyPr/>
          <a:lstStyle/>
          <a:p>
            <a:fld id="{2066355A-084C-D24E-9AD2-7E4FC41EA627}" type="slidenum">
              <a:rPr lang="en-US" smtClean="0"/>
              <a:t>1</a:t>
            </a:fld>
            <a:endParaRPr lang="en-US" dirty="0"/>
          </a:p>
        </p:txBody>
      </p:sp>
      <p:sp>
        <p:nvSpPr>
          <p:cNvPr id="5" name="Rectangle 4"/>
          <p:cNvSpPr/>
          <p:nvPr/>
        </p:nvSpPr>
        <p:spPr>
          <a:xfrm>
            <a:off x="3160889" y="695854"/>
            <a:ext cx="7631289" cy="2308324"/>
          </a:xfrm>
          <a:prstGeom prst="rect">
            <a:avLst/>
          </a:prstGeom>
        </p:spPr>
        <p:txBody>
          <a:bodyPr wrap="square">
            <a:spAutoFit/>
          </a:bodyPr>
          <a:lstStyle/>
          <a:p>
            <a:r>
              <a:rPr lang="en-US" sz="3600" dirty="0"/>
              <a:t>New Inland Flooding Design Standards and Procedures for Resilience and Sustainability in the Face of Climate Change</a:t>
            </a:r>
          </a:p>
        </p:txBody>
      </p:sp>
      <p:sp>
        <p:nvSpPr>
          <p:cNvPr id="6" name="Rectangle 5"/>
          <p:cNvSpPr/>
          <p:nvPr/>
        </p:nvSpPr>
        <p:spPr>
          <a:xfrm>
            <a:off x="5797143" y="5361292"/>
            <a:ext cx="4427174" cy="1015663"/>
          </a:xfrm>
          <a:prstGeom prst="rect">
            <a:avLst/>
          </a:prstGeom>
        </p:spPr>
        <p:txBody>
          <a:bodyPr wrap="none">
            <a:spAutoFit/>
          </a:bodyPr>
          <a:lstStyle/>
          <a:p>
            <a:r>
              <a:rPr lang="en-US" sz="2000" dirty="0">
                <a:solidFill>
                  <a:schemeClr val="accent3">
                    <a:lumMod val="50000"/>
                  </a:schemeClr>
                </a:solidFill>
              </a:rPr>
              <a:t>National Hydraulic Engineers Conference</a:t>
            </a:r>
          </a:p>
          <a:p>
            <a:r>
              <a:rPr lang="en-US" sz="2000" dirty="0">
                <a:solidFill>
                  <a:schemeClr val="accent3">
                    <a:lumMod val="50000"/>
                  </a:schemeClr>
                </a:solidFill>
              </a:rPr>
              <a:t>August 27-30, 2024</a:t>
            </a:r>
          </a:p>
          <a:p>
            <a:r>
              <a:rPr lang="en-US" sz="2000" dirty="0">
                <a:solidFill>
                  <a:schemeClr val="accent3">
                    <a:lumMod val="50000"/>
                  </a:schemeClr>
                </a:solidFill>
              </a:rPr>
              <a:t>Biloxi, MS</a:t>
            </a:r>
          </a:p>
        </p:txBody>
      </p:sp>
    </p:spTree>
    <p:extLst>
      <p:ext uri="{BB962C8B-B14F-4D97-AF65-F5344CB8AC3E}">
        <p14:creationId xmlns:p14="http://schemas.microsoft.com/office/powerpoint/2010/main" val="24063314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339E-C341-98CC-2C79-BF73FCC33FB3}"/>
              </a:ext>
            </a:extLst>
          </p:cNvPr>
          <p:cNvSpPr>
            <a:spLocks noGrp="1"/>
          </p:cNvSpPr>
          <p:nvPr>
            <p:ph type="title"/>
          </p:nvPr>
        </p:nvSpPr>
        <p:spPr/>
        <p:txBody>
          <a:bodyPr/>
          <a:lstStyle/>
          <a:p>
            <a:r>
              <a:rPr lang="en-US" dirty="0"/>
              <a:t>Selection of Level of Analysis for Inland Flooding</a:t>
            </a:r>
          </a:p>
        </p:txBody>
      </p:sp>
      <p:sp>
        <p:nvSpPr>
          <p:cNvPr id="3" name="Slide Number Placeholder 2">
            <a:extLst>
              <a:ext uri="{FF2B5EF4-FFF2-40B4-BE49-F238E27FC236}">
                <a16:creationId xmlns:a16="http://schemas.microsoft.com/office/drawing/2014/main" id="{22F76BE4-8965-3C97-E914-DC601290D6A0}"/>
              </a:ext>
            </a:extLst>
          </p:cNvPr>
          <p:cNvSpPr>
            <a:spLocks noGrp="1"/>
          </p:cNvSpPr>
          <p:nvPr>
            <p:ph type="sldNum" sz="quarter" idx="12"/>
          </p:nvPr>
        </p:nvSpPr>
        <p:spPr/>
        <p:txBody>
          <a:bodyPr/>
          <a:lstStyle/>
          <a:p>
            <a:fld id="{2066355A-084C-D24E-9AD2-7E4FC41EA627}" type="slidenum">
              <a:rPr lang="en-US" smtClean="0"/>
              <a:t>10</a:t>
            </a:fld>
            <a:endParaRPr lang="en-US" dirty="0"/>
          </a:p>
        </p:txBody>
      </p:sp>
      <p:graphicFrame>
        <p:nvGraphicFramePr>
          <p:cNvPr id="5" name="Table 4">
            <a:extLst>
              <a:ext uri="{FF2B5EF4-FFF2-40B4-BE49-F238E27FC236}">
                <a16:creationId xmlns:a16="http://schemas.microsoft.com/office/drawing/2014/main" id="{293ACC5A-43F5-CA1C-2386-5422B440556B}"/>
              </a:ext>
            </a:extLst>
          </p:cNvPr>
          <p:cNvGraphicFramePr>
            <a:graphicFrameLocks noGrp="1"/>
          </p:cNvGraphicFramePr>
          <p:nvPr>
            <p:extLst>
              <p:ext uri="{D42A27DB-BD31-4B8C-83A1-F6EECF244321}">
                <p14:modId xmlns:p14="http://schemas.microsoft.com/office/powerpoint/2010/main" val="628367169"/>
              </p:ext>
            </p:extLst>
          </p:nvPr>
        </p:nvGraphicFramePr>
        <p:xfrm>
          <a:off x="1588167" y="1672390"/>
          <a:ext cx="8783052" cy="3874166"/>
        </p:xfrm>
        <a:graphic>
          <a:graphicData uri="http://schemas.openxmlformats.org/drawingml/2006/table">
            <a:tbl>
              <a:tblPr firstRow="1" firstCol="1">
                <a:tableStyleId>{5C22544A-7EE6-4342-B048-85BDC9FD1C3A}</a:tableStyleId>
              </a:tblPr>
              <a:tblGrid>
                <a:gridCol w="2195763">
                  <a:extLst>
                    <a:ext uri="{9D8B030D-6E8A-4147-A177-3AD203B41FA5}">
                      <a16:colId xmlns:a16="http://schemas.microsoft.com/office/drawing/2014/main" val="402769264"/>
                    </a:ext>
                  </a:extLst>
                </a:gridCol>
                <a:gridCol w="3326733">
                  <a:extLst>
                    <a:ext uri="{9D8B030D-6E8A-4147-A177-3AD203B41FA5}">
                      <a16:colId xmlns:a16="http://schemas.microsoft.com/office/drawing/2014/main" val="2269901631"/>
                    </a:ext>
                  </a:extLst>
                </a:gridCol>
                <a:gridCol w="348916">
                  <a:extLst>
                    <a:ext uri="{9D8B030D-6E8A-4147-A177-3AD203B41FA5}">
                      <a16:colId xmlns:a16="http://schemas.microsoft.com/office/drawing/2014/main" val="1299490274"/>
                    </a:ext>
                  </a:extLst>
                </a:gridCol>
                <a:gridCol w="2911640">
                  <a:extLst>
                    <a:ext uri="{9D8B030D-6E8A-4147-A177-3AD203B41FA5}">
                      <a16:colId xmlns:a16="http://schemas.microsoft.com/office/drawing/2014/main" val="2453993075"/>
                    </a:ext>
                  </a:extLst>
                </a:gridCol>
              </a:tblGrid>
              <a:tr h="625030">
                <a:tc rowSpan="2">
                  <a:txBody>
                    <a:bodyPr/>
                    <a:lstStyle/>
                    <a:p>
                      <a:pPr marL="0" marR="0" algn="ctr">
                        <a:lnSpc>
                          <a:spcPct val="90000"/>
                        </a:lnSpc>
                        <a:spcBef>
                          <a:spcPts val="0"/>
                        </a:spcBef>
                        <a:spcAft>
                          <a:spcPts val="0"/>
                        </a:spcAft>
                      </a:pPr>
                      <a:r>
                        <a:rPr lang="en-US" sz="3200" dirty="0">
                          <a:effectLst/>
                        </a:rPr>
                        <a:t>Risk Evaluation Level</a:t>
                      </a:r>
                      <a:endParaRPr lang="en-US" sz="3200" b="1" dirty="0">
                        <a:solidFill>
                          <a:srgbClr val="FFFFFF"/>
                        </a:solidFill>
                        <a:effectLst/>
                        <a:latin typeface="DM Sans"/>
                        <a:ea typeface="DM Sans Regular"/>
                        <a:cs typeface="DM Sans Regular"/>
                      </a:endParaRPr>
                    </a:p>
                  </a:txBody>
                  <a:tcPr marL="68580" marR="68580" marT="8890" marB="8890" anchor="b"/>
                </a:tc>
                <a:tc gridSpan="3">
                  <a:txBody>
                    <a:bodyPr/>
                    <a:lstStyle/>
                    <a:p>
                      <a:pPr marL="0" marR="0" algn="ctr">
                        <a:lnSpc>
                          <a:spcPct val="90000"/>
                        </a:lnSpc>
                        <a:spcBef>
                          <a:spcPts val="0"/>
                        </a:spcBef>
                        <a:spcAft>
                          <a:spcPts val="0"/>
                        </a:spcAft>
                      </a:pPr>
                      <a:r>
                        <a:rPr lang="en-US" sz="3200" dirty="0">
                          <a:effectLst/>
                        </a:rPr>
                        <a:t>Climate Change Indicator</a:t>
                      </a:r>
                      <a:endParaRPr lang="en-US" sz="3200" b="1" dirty="0">
                        <a:solidFill>
                          <a:srgbClr val="FFFFFF"/>
                        </a:solidFill>
                        <a:effectLst/>
                        <a:latin typeface="DM Sans"/>
                        <a:ea typeface="DM Sans Regular"/>
                        <a:cs typeface="DM Sans Regular"/>
                      </a:endParaRPr>
                    </a:p>
                  </a:txBody>
                  <a:tcPr marL="68580" marR="68580" marT="8890" marB="889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8242873"/>
                  </a:ext>
                </a:extLst>
              </a:tr>
              <a:tr h="1106611">
                <a:tc vMerge="1">
                  <a:txBody>
                    <a:bodyPr/>
                    <a:lstStyle/>
                    <a:p>
                      <a:endParaRPr lang="en-US"/>
                    </a:p>
                  </a:txBody>
                  <a:tcPr/>
                </a:tc>
                <a:tc>
                  <a:txBody>
                    <a:bodyPr/>
                    <a:lstStyle/>
                    <a:p>
                      <a:pPr marL="0" marR="0" algn="ctr">
                        <a:lnSpc>
                          <a:spcPct val="110000"/>
                        </a:lnSpc>
                        <a:spcBef>
                          <a:spcPts val="0"/>
                        </a:spcBef>
                        <a:spcAft>
                          <a:spcPts val="0"/>
                        </a:spcAft>
                      </a:pPr>
                      <a:r>
                        <a:rPr lang="en-US" sz="3200" dirty="0">
                          <a:effectLst/>
                        </a:rPr>
                        <a:t>≤ 0.6</a:t>
                      </a:r>
                      <a:endParaRPr lang="en-US" sz="3200" dirty="0">
                        <a:effectLst/>
                        <a:latin typeface="DM Sans"/>
                        <a:ea typeface="DM Sans Regular"/>
                        <a:cs typeface="Times New Roman (Body CS)"/>
                      </a:endParaRPr>
                    </a:p>
                  </a:txBody>
                  <a:tcPr marL="68580" marR="68580" marT="8890" marB="8890"/>
                </a:tc>
                <a:tc>
                  <a:txBody>
                    <a:bodyPr/>
                    <a:lstStyle/>
                    <a:p>
                      <a:pPr marL="0" marR="0" algn="ctr">
                        <a:lnSpc>
                          <a:spcPct val="110000"/>
                        </a:lnSpc>
                        <a:spcBef>
                          <a:spcPts val="0"/>
                        </a:spcBef>
                        <a:spcAft>
                          <a:spcPts val="0"/>
                        </a:spcAft>
                      </a:pPr>
                      <a:endParaRPr lang="en-US" sz="3200" dirty="0">
                        <a:effectLst/>
                        <a:latin typeface="DM Sans"/>
                        <a:ea typeface="DM Sans Regular"/>
                        <a:cs typeface="Times New Roman (Body CS)"/>
                      </a:endParaRPr>
                    </a:p>
                  </a:txBody>
                  <a:tcPr marL="68580" marR="68580" marT="8890" marB="8890"/>
                </a:tc>
                <a:tc>
                  <a:txBody>
                    <a:bodyPr/>
                    <a:lstStyle/>
                    <a:p>
                      <a:pPr marL="0" marR="0" algn="ctr">
                        <a:lnSpc>
                          <a:spcPct val="110000"/>
                        </a:lnSpc>
                        <a:spcBef>
                          <a:spcPts val="0"/>
                        </a:spcBef>
                        <a:spcAft>
                          <a:spcPts val="0"/>
                        </a:spcAft>
                      </a:pPr>
                      <a:r>
                        <a:rPr lang="en-US" sz="3200" dirty="0">
                          <a:effectLst/>
                        </a:rPr>
                        <a:t>≥ 0.6</a:t>
                      </a:r>
                      <a:endParaRPr lang="en-US" sz="3200" dirty="0">
                        <a:effectLst/>
                        <a:latin typeface="DM Sans"/>
                        <a:ea typeface="DM Sans Regular"/>
                        <a:cs typeface="Times New Roman (Body CS)"/>
                      </a:endParaRPr>
                    </a:p>
                  </a:txBody>
                  <a:tcPr marL="68580" marR="68580" marT="8890" marB="8890"/>
                </a:tc>
                <a:extLst>
                  <a:ext uri="{0D108BD9-81ED-4DB2-BD59-A6C34878D82A}">
                    <a16:rowId xmlns:a16="http://schemas.microsoft.com/office/drawing/2014/main" val="338968645"/>
                  </a:ext>
                </a:extLst>
              </a:tr>
              <a:tr h="714175">
                <a:tc>
                  <a:txBody>
                    <a:bodyPr/>
                    <a:lstStyle/>
                    <a:p>
                      <a:pPr marL="0" marR="0" algn="l">
                        <a:lnSpc>
                          <a:spcPct val="110000"/>
                        </a:lnSpc>
                        <a:spcBef>
                          <a:spcPts val="0"/>
                        </a:spcBef>
                        <a:spcAft>
                          <a:spcPts val="0"/>
                        </a:spcAft>
                      </a:pPr>
                      <a:r>
                        <a:rPr lang="en-US" sz="3200" dirty="0">
                          <a:effectLst/>
                        </a:rPr>
                        <a:t>Low</a:t>
                      </a:r>
                      <a:endParaRPr lang="en-US" sz="3200" dirty="0">
                        <a:effectLst/>
                        <a:latin typeface="DM Sans"/>
                        <a:ea typeface="DM Sans Regular"/>
                        <a:cs typeface="Times New Roman (Body CS)"/>
                      </a:endParaRPr>
                    </a:p>
                  </a:txBody>
                  <a:tcPr marL="68580" marR="68580" marT="8890" marB="8890" anchor="ctr"/>
                </a:tc>
                <a:tc>
                  <a:txBody>
                    <a:bodyPr/>
                    <a:lstStyle/>
                    <a:p>
                      <a:pPr marL="0" marR="0" algn="ctr">
                        <a:lnSpc>
                          <a:spcPct val="110000"/>
                        </a:lnSpc>
                        <a:spcBef>
                          <a:spcPts val="0"/>
                        </a:spcBef>
                        <a:spcAft>
                          <a:spcPts val="0"/>
                        </a:spcAft>
                      </a:pPr>
                      <a:r>
                        <a:rPr lang="en-US" sz="3200" dirty="0">
                          <a:effectLst/>
                        </a:rPr>
                        <a:t>Level 1</a:t>
                      </a:r>
                      <a:endParaRPr lang="en-US" sz="3200" dirty="0">
                        <a:effectLst/>
                        <a:latin typeface="DM Sans"/>
                        <a:ea typeface="DM Sans Regular"/>
                        <a:cs typeface="Times New Roman (Body CS)"/>
                      </a:endParaRPr>
                    </a:p>
                  </a:txBody>
                  <a:tcPr marL="68580" marR="68580" marT="8890" marB="8890"/>
                </a:tc>
                <a:tc>
                  <a:txBody>
                    <a:bodyPr/>
                    <a:lstStyle/>
                    <a:p>
                      <a:pPr marL="0" marR="0" algn="ctr">
                        <a:lnSpc>
                          <a:spcPct val="110000"/>
                        </a:lnSpc>
                        <a:spcBef>
                          <a:spcPts val="0"/>
                        </a:spcBef>
                        <a:spcAft>
                          <a:spcPts val="0"/>
                        </a:spcAft>
                      </a:pPr>
                      <a:endParaRPr lang="en-US" sz="3200" dirty="0">
                        <a:effectLst/>
                        <a:latin typeface="DM Sans"/>
                        <a:ea typeface="DM Sans Regular"/>
                        <a:cs typeface="Times New Roman (Body CS)"/>
                      </a:endParaRPr>
                    </a:p>
                  </a:txBody>
                  <a:tcPr marL="68580" marR="68580" marT="8890" marB="8890"/>
                </a:tc>
                <a:tc>
                  <a:txBody>
                    <a:bodyPr/>
                    <a:lstStyle/>
                    <a:p>
                      <a:pPr marL="0" marR="0" algn="ctr">
                        <a:lnSpc>
                          <a:spcPct val="110000"/>
                        </a:lnSpc>
                        <a:spcBef>
                          <a:spcPts val="0"/>
                        </a:spcBef>
                        <a:spcAft>
                          <a:spcPts val="0"/>
                        </a:spcAft>
                      </a:pPr>
                      <a:r>
                        <a:rPr lang="en-US" sz="3200" dirty="0">
                          <a:effectLst/>
                        </a:rPr>
                        <a:t>Level 2</a:t>
                      </a:r>
                      <a:endParaRPr lang="en-US" sz="3200" dirty="0">
                        <a:effectLst/>
                        <a:latin typeface="DM Sans"/>
                        <a:ea typeface="DM Sans Regular"/>
                        <a:cs typeface="Times New Roman (Body CS)"/>
                      </a:endParaRPr>
                    </a:p>
                  </a:txBody>
                  <a:tcPr marL="68580" marR="68580" marT="8890" marB="8890"/>
                </a:tc>
                <a:extLst>
                  <a:ext uri="{0D108BD9-81ED-4DB2-BD59-A6C34878D82A}">
                    <a16:rowId xmlns:a16="http://schemas.microsoft.com/office/drawing/2014/main" val="821520881"/>
                  </a:ext>
                </a:extLst>
              </a:tr>
              <a:tr h="714175">
                <a:tc>
                  <a:txBody>
                    <a:bodyPr/>
                    <a:lstStyle/>
                    <a:p>
                      <a:pPr marL="0" marR="0" algn="l">
                        <a:lnSpc>
                          <a:spcPct val="110000"/>
                        </a:lnSpc>
                        <a:spcBef>
                          <a:spcPts val="0"/>
                        </a:spcBef>
                        <a:spcAft>
                          <a:spcPts val="0"/>
                        </a:spcAft>
                      </a:pPr>
                      <a:r>
                        <a:rPr lang="en-US" sz="3200" dirty="0">
                          <a:effectLst/>
                        </a:rPr>
                        <a:t>Moderate</a:t>
                      </a:r>
                      <a:endParaRPr lang="en-US" sz="3200" dirty="0">
                        <a:effectLst/>
                        <a:latin typeface="DM Sans"/>
                        <a:ea typeface="DM Sans Regular"/>
                        <a:cs typeface="Times New Roman (Body CS)"/>
                      </a:endParaRPr>
                    </a:p>
                  </a:txBody>
                  <a:tcPr marL="68580" marR="68580" marT="8890" marB="8890" anchor="ctr"/>
                </a:tc>
                <a:tc>
                  <a:txBody>
                    <a:bodyPr/>
                    <a:lstStyle/>
                    <a:p>
                      <a:pPr marL="0" marR="0" algn="ctr">
                        <a:lnSpc>
                          <a:spcPct val="110000"/>
                        </a:lnSpc>
                        <a:spcBef>
                          <a:spcPts val="0"/>
                        </a:spcBef>
                        <a:spcAft>
                          <a:spcPts val="0"/>
                        </a:spcAft>
                      </a:pPr>
                      <a:r>
                        <a:rPr lang="en-US" sz="3200" dirty="0">
                          <a:effectLst/>
                        </a:rPr>
                        <a:t>Level 2</a:t>
                      </a:r>
                      <a:endParaRPr lang="en-US" sz="3200" dirty="0">
                        <a:effectLst/>
                        <a:latin typeface="DM Sans"/>
                        <a:ea typeface="DM Sans Regular"/>
                        <a:cs typeface="Times New Roman (Body CS)"/>
                      </a:endParaRPr>
                    </a:p>
                  </a:txBody>
                  <a:tcPr marL="68580" marR="68580" marT="8890" marB="8890"/>
                </a:tc>
                <a:tc>
                  <a:txBody>
                    <a:bodyPr/>
                    <a:lstStyle/>
                    <a:p>
                      <a:pPr marL="0" marR="0" algn="ctr">
                        <a:lnSpc>
                          <a:spcPct val="110000"/>
                        </a:lnSpc>
                        <a:spcBef>
                          <a:spcPts val="0"/>
                        </a:spcBef>
                        <a:spcAft>
                          <a:spcPts val="0"/>
                        </a:spcAft>
                      </a:pPr>
                      <a:endParaRPr lang="en-US" sz="3200" dirty="0">
                        <a:effectLst/>
                        <a:latin typeface="DM Sans"/>
                        <a:ea typeface="DM Sans Regular"/>
                        <a:cs typeface="Times New Roman (Body CS)"/>
                      </a:endParaRPr>
                    </a:p>
                  </a:txBody>
                  <a:tcPr marL="68580" marR="68580" marT="8890" marB="8890"/>
                </a:tc>
                <a:tc>
                  <a:txBody>
                    <a:bodyPr/>
                    <a:lstStyle/>
                    <a:p>
                      <a:pPr marL="0" marR="0" algn="ctr">
                        <a:lnSpc>
                          <a:spcPct val="110000"/>
                        </a:lnSpc>
                        <a:spcBef>
                          <a:spcPts val="0"/>
                        </a:spcBef>
                        <a:spcAft>
                          <a:spcPts val="0"/>
                        </a:spcAft>
                      </a:pPr>
                      <a:r>
                        <a:rPr lang="en-US" sz="3200" dirty="0">
                          <a:effectLst/>
                        </a:rPr>
                        <a:t>Level 3</a:t>
                      </a:r>
                      <a:endParaRPr lang="en-US" sz="3200" dirty="0">
                        <a:effectLst/>
                        <a:latin typeface="DM Sans"/>
                        <a:ea typeface="DM Sans Regular"/>
                        <a:cs typeface="Times New Roman (Body CS)"/>
                      </a:endParaRPr>
                    </a:p>
                  </a:txBody>
                  <a:tcPr marL="68580" marR="68580" marT="8890" marB="8890"/>
                </a:tc>
                <a:extLst>
                  <a:ext uri="{0D108BD9-81ED-4DB2-BD59-A6C34878D82A}">
                    <a16:rowId xmlns:a16="http://schemas.microsoft.com/office/drawing/2014/main" val="3687054787"/>
                  </a:ext>
                </a:extLst>
              </a:tr>
              <a:tr h="714175">
                <a:tc>
                  <a:txBody>
                    <a:bodyPr/>
                    <a:lstStyle/>
                    <a:p>
                      <a:pPr marL="0" marR="0" algn="l">
                        <a:lnSpc>
                          <a:spcPct val="110000"/>
                        </a:lnSpc>
                        <a:spcBef>
                          <a:spcPts val="0"/>
                        </a:spcBef>
                        <a:spcAft>
                          <a:spcPts val="0"/>
                        </a:spcAft>
                      </a:pPr>
                      <a:r>
                        <a:rPr lang="en-US" sz="3200" dirty="0">
                          <a:effectLst/>
                        </a:rPr>
                        <a:t>High</a:t>
                      </a:r>
                      <a:endParaRPr lang="en-US" sz="3200" dirty="0">
                        <a:effectLst/>
                        <a:latin typeface="DM Sans"/>
                        <a:ea typeface="DM Sans Regular"/>
                        <a:cs typeface="Times New Roman (Body CS)"/>
                      </a:endParaRPr>
                    </a:p>
                  </a:txBody>
                  <a:tcPr marL="68580" marR="68580" marT="8890" marB="8890" anchor="ctr"/>
                </a:tc>
                <a:tc>
                  <a:txBody>
                    <a:bodyPr/>
                    <a:lstStyle/>
                    <a:p>
                      <a:pPr marL="0" marR="0" algn="ctr">
                        <a:lnSpc>
                          <a:spcPct val="110000"/>
                        </a:lnSpc>
                        <a:spcBef>
                          <a:spcPts val="0"/>
                        </a:spcBef>
                        <a:spcAft>
                          <a:spcPts val="0"/>
                        </a:spcAft>
                      </a:pPr>
                      <a:r>
                        <a:rPr lang="en-US" sz="3200" dirty="0">
                          <a:effectLst/>
                        </a:rPr>
                        <a:t>Level 3</a:t>
                      </a:r>
                      <a:endParaRPr lang="en-US" sz="3200" dirty="0">
                        <a:effectLst/>
                        <a:latin typeface="DM Sans"/>
                        <a:ea typeface="DM Sans Regular"/>
                        <a:cs typeface="Times New Roman (Body CS)"/>
                      </a:endParaRPr>
                    </a:p>
                  </a:txBody>
                  <a:tcPr marL="68580" marR="68580" marT="8890" marB="8890"/>
                </a:tc>
                <a:tc>
                  <a:txBody>
                    <a:bodyPr/>
                    <a:lstStyle/>
                    <a:p>
                      <a:pPr marL="0" marR="0" algn="ctr">
                        <a:lnSpc>
                          <a:spcPct val="110000"/>
                        </a:lnSpc>
                        <a:spcBef>
                          <a:spcPts val="0"/>
                        </a:spcBef>
                        <a:spcAft>
                          <a:spcPts val="0"/>
                        </a:spcAft>
                      </a:pPr>
                      <a:endParaRPr lang="en-US" sz="3200" dirty="0">
                        <a:effectLst/>
                        <a:latin typeface="DM Sans"/>
                        <a:ea typeface="DM Sans Regular"/>
                        <a:cs typeface="Times New Roman (Body CS)"/>
                      </a:endParaRPr>
                    </a:p>
                  </a:txBody>
                  <a:tcPr marL="68580" marR="68580" marT="8890" marB="8890"/>
                </a:tc>
                <a:tc>
                  <a:txBody>
                    <a:bodyPr/>
                    <a:lstStyle/>
                    <a:p>
                      <a:pPr marL="0" marR="0" algn="ctr">
                        <a:lnSpc>
                          <a:spcPct val="110000"/>
                        </a:lnSpc>
                        <a:spcBef>
                          <a:spcPts val="0"/>
                        </a:spcBef>
                        <a:spcAft>
                          <a:spcPts val="0"/>
                        </a:spcAft>
                      </a:pPr>
                      <a:r>
                        <a:rPr lang="en-US" sz="3200" dirty="0">
                          <a:effectLst/>
                        </a:rPr>
                        <a:t>Level 4</a:t>
                      </a:r>
                      <a:endParaRPr lang="en-US" sz="3200" dirty="0">
                        <a:effectLst/>
                        <a:latin typeface="DM Sans"/>
                        <a:ea typeface="DM Sans Regular"/>
                        <a:cs typeface="Times New Roman (Body CS)"/>
                      </a:endParaRPr>
                    </a:p>
                  </a:txBody>
                  <a:tcPr marL="68580" marR="68580" marT="8890" marB="8890"/>
                </a:tc>
                <a:extLst>
                  <a:ext uri="{0D108BD9-81ED-4DB2-BD59-A6C34878D82A}">
                    <a16:rowId xmlns:a16="http://schemas.microsoft.com/office/drawing/2014/main" val="2240870956"/>
                  </a:ext>
                </a:extLst>
              </a:tr>
            </a:tbl>
          </a:graphicData>
        </a:graphic>
      </p:graphicFrame>
      <p:sp>
        <p:nvSpPr>
          <p:cNvPr id="4" name="Oval 3">
            <a:extLst>
              <a:ext uri="{FF2B5EF4-FFF2-40B4-BE49-F238E27FC236}">
                <a16:creationId xmlns:a16="http://schemas.microsoft.com/office/drawing/2014/main" id="{B56E9210-EFB3-4571-72DD-F0200287E9E1}"/>
              </a:ext>
            </a:extLst>
          </p:cNvPr>
          <p:cNvSpPr/>
          <p:nvPr/>
        </p:nvSpPr>
        <p:spPr>
          <a:xfrm>
            <a:off x="4747948" y="2296633"/>
            <a:ext cx="1375144" cy="65921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05ABA40-B2C7-9F87-2781-D3AA7A89E859}"/>
              </a:ext>
            </a:extLst>
          </p:cNvPr>
          <p:cNvSpPr/>
          <p:nvPr/>
        </p:nvSpPr>
        <p:spPr>
          <a:xfrm>
            <a:off x="4747948" y="3392200"/>
            <a:ext cx="1375144" cy="2154355"/>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26D03F4-7BB3-9934-4B77-311ACB5445CE}"/>
              </a:ext>
            </a:extLst>
          </p:cNvPr>
          <p:cNvSpPr/>
          <p:nvPr/>
        </p:nvSpPr>
        <p:spPr>
          <a:xfrm>
            <a:off x="4338083" y="1215190"/>
            <a:ext cx="2468880" cy="4572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For the example:</a:t>
            </a:r>
          </a:p>
        </p:txBody>
      </p:sp>
      <p:sp>
        <p:nvSpPr>
          <p:cNvPr id="10" name="Rectangle: Rounded Corners 9">
            <a:extLst>
              <a:ext uri="{FF2B5EF4-FFF2-40B4-BE49-F238E27FC236}">
                <a16:creationId xmlns:a16="http://schemas.microsoft.com/office/drawing/2014/main" id="{0143AE1C-53A7-F648-B887-1B092848E81C}"/>
              </a:ext>
            </a:extLst>
          </p:cNvPr>
          <p:cNvSpPr/>
          <p:nvPr/>
        </p:nvSpPr>
        <p:spPr>
          <a:xfrm>
            <a:off x="4747948" y="4136065"/>
            <a:ext cx="1375144" cy="68408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08131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31" y="959954"/>
            <a:ext cx="11527723" cy="878794"/>
          </a:xfrm>
        </p:spPr>
        <p:txBody>
          <a:bodyPr>
            <a:normAutofit fontScale="90000"/>
          </a:bodyPr>
          <a:lstStyle/>
          <a:p>
            <a:r>
              <a:rPr lang="en-US" sz="4400" dirty="0"/>
              <a:t>Levels of Analysis</a:t>
            </a:r>
            <a:br>
              <a:rPr lang="en-US" dirty="0"/>
            </a:br>
            <a:r>
              <a:rPr lang="en-US" i="1" dirty="0">
                <a:solidFill>
                  <a:srgbClr val="00B050"/>
                </a:solidFill>
              </a:rPr>
              <a:t>Not all Projects Require the Same Attention</a:t>
            </a:r>
          </a:p>
        </p:txBody>
      </p:sp>
      <p:sp>
        <p:nvSpPr>
          <p:cNvPr id="3" name="Content Placeholder 2"/>
          <p:cNvSpPr>
            <a:spLocks noGrp="1"/>
          </p:cNvSpPr>
          <p:nvPr>
            <p:ph idx="1"/>
          </p:nvPr>
        </p:nvSpPr>
        <p:spPr>
          <a:xfrm>
            <a:off x="359231" y="2189747"/>
            <a:ext cx="11527723" cy="3936417"/>
          </a:xfrm>
        </p:spPr>
        <p:txBody>
          <a:bodyPr>
            <a:normAutofit/>
          </a:bodyPr>
          <a:lstStyle/>
          <a:p>
            <a:pPr marL="685783" indent="-685783">
              <a:buFont typeface="+mj-lt"/>
              <a:buAutoNum type="arabicPeriod"/>
            </a:pPr>
            <a:r>
              <a:rPr lang="en-US" sz="3600" b="1" i="1" dirty="0">
                <a:solidFill>
                  <a:srgbClr val="FF0000"/>
                </a:solidFill>
              </a:rPr>
              <a:t>Historical</a:t>
            </a:r>
            <a:r>
              <a:rPr lang="en-US" sz="3600" dirty="0"/>
              <a:t> discharges</a:t>
            </a:r>
          </a:p>
          <a:p>
            <a:pPr marL="685783" indent="-685783">
              <a:buFont typeface="+mj-lt"/>
              <a:buAutoNum type="arabicPeriod"/>
            </a:pPr>
            <a:r>
              <a:rPr lang="en-US" sz="3600" b="1" i="1" dirty="0">
                <a:solidFill>
                  <a:srgbClr val="FF0000"/>
                </a:solidFill>
              </a:rPr>
              <a:t>Historical</a:t>
            </a:r>
            <a:r>
              <a:rPr lang="en-US" sz="3600" dirty="0"/>
              <a:t> discharges/confidence limits</a:t>
            </a:r>
          </a:p>
          <a:p>
            <a:pPr marL="685783" indent="-685783">
              <a:buFont typeface="+mj-lt"/>
              <a:buAutoNum type="arabicPeriod"/>
            </a:pPr>
            <a:r>
              <a:rPr lang="en-US" sz="3600" b="1" i="1" dirty="0">
                <a:solidFill>
                  <a:srgbClr val="00B050"/>
                </a:solidFill>
              </a:rPr>
              <a:t>Projected</a:t>
            </a:r>
            <a:r>
              <a:rPr lang="en-US" sz="3600" dirty="0"/>
              <a:t> discharges/confidence limits</a:t>
            </a:r>
          </a:p>
          <a:p>
            <a:pPr marL="685783" indent="-685783">
              <a:buFont typeface="+mj-lt"/>
              <a:buAutoNum type="arabicPeriod"/>
            </a:pPr>
            <a:r>
              <a:rPr lang="en-US" sz="3600" b="1" i="1" dirty="0">
                <a:solidFill>
                  <a:srgbClr val="00B050"/>
                </a:solidFill>
              </a:rPr>
              <a:t>Projected</a:t>
            </a:r>
            <a:r>
              <a:rPr lang="en-US" sz="3600" dirty="0"/>
              <a:t> discharges/confidence limits with expanded evaluation</a:t>
            </a:r>
          </a:p>
        </p:txBody>
      </p:sp>
    </p:spTree>
    <p:extLst>
      <p:ext uri="{BB962C8B-B14F-4D97-AF65-F5344CB8AC3E}">
        <p14:creationId xmlns:p14="http://schemas.microsoft.com/office/powerpoint/2010/main" val="6030592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showing an example flood frequency curve with confidence limits. The x-axis is labeled “Annual Exceedance Probability, percent Station-v03606500 Big Sandy River at Bruceton, TN” ranging from 99.5 on the left to 0.2 on the right (probability scale). The y-axis is labeled “Annual Peak Discharge (cubic feet per second)” ranging from 100 on the bottom to 100,000 at the top (log scale). The curve on the plot ranges from the lower left to the upper right showing an increase in discharge with a decrease in annual exceedance probability. The upper and lower confidence limits are plotted above and below the curve, respectively."/>
          <p:cNvPicPr/>
          <p:nvPr/>
        </p:nvPicPr>
        <p:blipFill>
          <a:blip r:embed="rId2" cstate="print">
            <a:extLst>
              <a:ext uri="{28A0092B-C50C-407E-A947-70E740481C1C}">
                <a14:useLocalDpi xmlns:a14="http://schemas.microsoft.com/office/drawing/2010/main" val="0"/>
              </a:ext>
            </a:extLst>
          </a:blip>
          <a:stretch>
            <a:fillRect/>
          </a:stretch>
        </p:blipFill>
        <p:spPr>
          <a:xfrm>
            <a:off x="854242" y="1239254"/>
            <a:ext cx="9601200" cy="5079902"/>
          </a:xfrm>
          <a:prstGeom prst="rect">
            <a:avLst/>
          </a:prstGeom>
          <a:ln>
            <a:solidFill>
              <a:sysClr val="windowText" lastClr="000000"/>
            </a:solidFill>
          </a:ln>
        </p:spPr>
      </p:pic>
      <p:sp>
        <p:nvSpPr>
          <p:cNvPr id="2" name="Title 1"/>
          <p:cNvSpPr>
            <a:spLocks noGrp="1"/>
          </p:cNvSpPr>
          <p:nvPr>
            <p:ph type="title"/>
          </p:nvPr>
        </p:nvSpPr>
        <p:spPr/>
        <p:txBody>
          <a:bodyPr/>
          <a:lstStyle/>
          <a:p>
            <a:r>
              <a:rPr lang="en-US" dirty="0"/>
              <a:t>Confidence Limits: Insight into Variability</a:t>
            </a:r>
          </a:p>
        </p:txBody>
      </p:sp>
      <p:sp>
        <p:nvSpPr>
          <p:cNvPr id="6" name="Oval 5"/>
          <p:cNvSpPr>
            <a:spLocks noChangeAspect="1"/>
          </p:cNvSpPr>
          <p:nvPr/>
        </p:nvSpPr>
        <p:spPr bwMode="auto">
          <a:xfrm>
            <a:off x="9118958" y="2064092"/>
            <a:ext cx="274320" cy="27432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latin typeface="Times New Roman" pitchFamily="18" charset="0"/>
            </a:endParaRPr>
          </a:p>
        </p:txBody>
      </p:sp>
      <p:sp>
        <p:nvSpPr>
          <p:cNvPr id="7" name="Oval 6"/>
          <p:cNvSpPr>
            <a:spLocks noChangeAspect="1"/>
          </p:cNvSpPr>
          <p:nvPr/>
        </p:nvSpPr>
        <p:spPr bwMode="auto">
          <a:xfrm>
            <a:off x="9106928" y="1764841"/>
            <a:ext cx="274320" cy="274320"/>
          </a:xfrm>
          <a:prstGeom prst="ellipse">
            <a:avLst/>
          </a:prstGeom>
          <a:noFill/>
          <a:ln w="38100" cap="flat" cmpd="sng" algn="ctr">
            <a:solidFill>
              <a:srgbClr val="0973BA"/>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latin typeface="Times New Roman" pitchFamily="18" charset="0"/>
            </a:endParaRPr>
          </a:p>
        </p:txBody>
      </p:sp>
      <p:sp>
        <p:nvSpPr>
          <p:cNvPr id="8" name="Oval 7"/>
          <p:cNvSpPr>
            <a:spLocks noChangeAspect="1"/>
          </p:cNvSpPr>
          <p:nvPr/>
        </p:nvSpPr>
        <p:spPr bwMode="auto">
          <a:xfrm>
            <a:off x="9130986" y="2272897"/>
            <a:ext cx="274320" cy="274320"/>
          </a:xfrm>
          <a:prstGeom prst="ellipse">
            <a:avLst/>
          </a:prstGeom>
          <a:noFill/>
          <a:ln w="38100" cap="flat" cmpd="sng" algn="ctr">
            <a:solidFill>
              <a:srgbClr val="0973BA"/>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latin typeface="Times New Roman" pitchFamily="18" charset="0"/>
            </a:endParaRPr>
          </a:p>
        </p:txBody>
      </p:sp>
      <p:sp>
        <p:nvSpPr>
          <p:cNvPr id="3" name="TextBox 2">
            <a:extLst>
              <a:ext uri="{FF2B5EF4-FFF2-40B4-BE49-F238E27FC236}">
                <a16:creationId xmlns:a16="http://schemas.microsoft.com/office/drawing/2014/main" id="{8B05A9BB-1A08-A754-06AE-FA3BC6C343B9}"/>
              </a:ext>
            </a:extLst>
          </p:cNvPr>
          <p:cNvSpPr txBox="1"/>
          <p:nvPr/>
        </p:nvSpPr>
        <p:spPr>
          <a:xfrm>
            <a:off x="10134396" y="1658014"/>
            <a:ext cx="1632113" cy="400110"/>
          </a:xfrm>
          <a:prstGeom prst="rect">
            <a:avLst/>
          </a:prstGeom>
          <a:solidFill>
            <a:schemeClr val="bg1"/>
          </a:solidFill>
        </p:spPr>
        <p:txBody>
          <a:bodyPr wrap="none" rtlCol="0">
            <a:spAutoFit/>
          </a:bodyPr>
          <a:lstStyle/>
          <a:p>
            <a:r>
              <a:rPr lang="en-US" sz="2000" b="1" dirty="0">
                <a:solidFill>
                  <a:srgbClr val="FF0000"/>
                </a:solidFill>
              </a:rPr>
              <a:t>Best estimate</a:t>
            </a:r>
          </a:p>
        </p:txBody>
      </p:sp>
      <p:sp>
        <p:nvSpPr>
          <p:cNvPr id="4" name="TextBox 3">
            <a:extLst>
              <a:ext uri="{FF2B5EF4-FFF2-40B4-BE49-F238E27FC236}">
                <a16:creationId xmlns:a16="http://schemas.microsoft.com/office/drawing/2014/main" id="{8DEFEBDC-CF63-FB0F-9BC0-15AFDC521986}"/>
              </a:ext>
            </a:extLst>
          </p:cNvPr>
          <p:cNvSpPr txBox="1"/>
          <p:nvPr/>
        </p:nvSpPr>
        <p:spPr>
          <a:xfrm>
            <a:off x="10140496" y="1270173"/>
            <a:ext cx="1816523" cy="400110"/>
          </a:xfrm>
          <a:prstGeom prst="rect">
            <a:avLst/>
          </a:prstGeom>
          <a:solidFill>
            <a:schemeClr val="bg1"/>
          </a:solidFill>
        </p:spPr>
        <p:txBody>
          <a:bodyPr wrap="none" rtlCol="0">
            <a:spAutoFit/>
          </a:bodyPr>
          <a:lstStyle/>
          <a:p>
            <a:r>
              <a:rPr lang="en-US" sz="2000" b="1" dirty="0">
                <a:solidFill>
                  <a:srgbClr val="0973BA"/>
                </a:solidFill>
              </a:rPr>
              <a:t>Upper CL (95%)</a:t>
            </a:r>
          </a:p>
        </p:txBody>
      </p:sp>
      <p:sp>
        <p:nvSpPr>
          <p:cNvPr id="9" name="TextBox 8">
            <a:extLst>
              <a:ext uri="{FF2B5EF4-FFF2-40B4-BE49-F238E27FC236}">
                <a16:creationId xmlns:a16="http://schemas.microsoft.com/office/drawing/2014/main" id="{F227D3E0-3924-E07D-7158-D2E9CF7F48F8}"/>
              </a:ext>
            </a:extLst>
          </p:cNvPr>
          <p:cNvSpPr txBox="1"/>
          <p:nvPr/>
        </p:nvSpPr>
        <p:spPr>
          <a:xfrm>
            <a:off x="10142607" y="1997706"/>
            <a:ext cx="1679370" cy="400110"/>
          </a:xfrm>
          <a:prstGeom prst="rect">
            <a:avLst/>
          </a:prstGeom>
          <a:solidFill>
            <a:schemeClr val="bg1"/>
          </a:solidFill>
        </p:spPr>
        <p:txBody>
          <a:bodyPr wrap="none" rtlCol="0">
            <a:spAutoFit/>
          </a:bodyPr>
          <a:lstStyle/>
          <a:p>
            <a:r>
              <a:rPr lang="en-US" sz="2000" b="1" dirty="0">
                <a:solidFill>
                  <a:srgbClr val="0973BA"/>
                </a:solidFill>
              </a:rPr>
              <a:t>Lower CL (5%)</a:t>
            </a:r>
          </a:p>
        </p:txBody>
      </p:sp>
      <p:sp>
        <p:nvSpPr>
          <p:cNvPr id="10" name="TextBox 9">
            <a:extLst>
              <a:ext uri="{FF2B5EF4-FFF2-40B4-BE49-F238E27FC236}">
                <a16:creationId xmlns:a16="http://schemas.microsoft.com/office/drawing/2014/main" id="{F1945E40-1DBF-DCAD-72A9-FB5163A4DC0D}"/>
              </a:ext>
            </a:extLst>
          </p:cNvPr>
          <p:cNvSpPr txBox="1"/>
          <p:nvPr/>
        </p:nvSpPr>
        <p:spPr>
          <a:xfrm>
            <a:off x="9362909" y="2956087"/>
            <a:ext cx="2728567" cy="400110"/>
          </a:xfrm>
          <a:prstGeom prst="rect">
            <a:avLst/>
          </a:prstGeom>
          <a:solidFill>
            <a:schemeClr val="bg1"/>
          </a:solidFill>
        </p:spPr>
        <p:txBody>
          <a:bodyPr wrap="none" rtlCol="0">
            <a:spAutoFit/>
          </a:bodyPr>
          <a:lstStyle/>
          <a:p>
            <a:r>
              <a:rPr lang="en-US" sz="2000" b="1" dirty="0">
                <a:solidFill>
                  <a:srgbClr val="0973BA"/>
                </a:solidFill>
              </a:rPr>
              <a:t>90% confidence interval</a:t>
            </a:r>
          </a:p>
        </p:txBody>
      </p:sp>
    </p:spTree>
    <p:extLst>
      <p:ext uri="{BB962C8B-B14F-4D97-AF65-F5344CB8AC3E}">
        <p14:creationId xmlns:p14="http://schemas.microsoft.com/office/powerpoint/2010/main" val="38276254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200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P spid="4"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31" y="959954"/>
            <a:ext cx="11527723" cy="878794"/>
          </a:xfrm>
        </p:spPr>
        <p:txBody>
          <a:bodyPr>
            <a:normAutofit/>
          </a:bodyPr>
          <a:lstStyle/>
          <a:p>
            <a:r>
              <a:rPr lang="en-US" sz="4400" dirty="0"/>
              <a:t>Levels of Analysis</a:t>
            </a:r>
            <a:endParaRPr lang="en-US" i="1" dirty="0">
              <a:solidFill>
                <a:srgbClr val="00B050"/>
              </a:solidFill>
            </a:endParaRPr>
          </a:p>
        </p:txBody>
      </p:sp>
      <p:sp>
        <p:nvSpPr>
          <p:cNvPr id="3" name="Content Placeholder 2"/>
          <p:cNvSpPr>
            <a:spLocks noGrp="1"/>
          </p:cNvSpPr>
          <p:nvPr>
            <p:ph idx="1"/>
          </p:nvPr>
        </p:nvSpPr>
        <p:spPr>
          <a:xfrm>
            <a:off x="359231" y="2189747"/>
            <a:ext cx="11527723" cy="3936417"/>
          </a:xfrm>
        </p:spPr>
        <p:txBody>
          <a:bodyPr>
            <a:normAutofit/>
          </a:bodyPr>
          <a:lstStyle/>
          <a:p>
            <a:pPr marL="685783" indent="-685783">
              <a:buFont typeface="+mj-lt"/>
              <a:buAutoNum type="arabicPeriod"/>
            </a:pPr>
            <a:r>
              <a:rPr lang="en-US" sz="3600" b="1" i="1" dirty="0">
                <a:solidFill>
                  <a:srgbClr val="FF0000"/>
                </a:solidFill>
              </a:rPr>
              <a:t>Historical</a:t>
            </a:r>
            <a:r>
              <a:rPr lang="en-US" sz="3600" dirty="0"/>
              <a:t> discharges</a:t>
            </a:r>
          </a:p>
          <a:p>
            <a:pPr marL="685783" indent="-685783">
              <a:buFont typeface="+mj-lt"/>
              <a:buAutoNum type="arabicPeriod"/>
            </a:pPr>
            <a:r>
              <a:rPr lang="en-US" sz="3600" b="1" i="1" dirty="0">
                <a:solidFill>
                  <a:srgbClr val="FF0000"/>
                </a:solidFill>
              </a:rPr>
              <a:t>Historical</a:t>
            </a:r>
            <a:r>
              <a:rPr lang="en-US" sz="3600" dirty="0"/>
              <a:t> discharges/confidence limits</a:t>
            </a:r>
          </a:p>
          <a:p>
            <a:pPr marL="685783" indent="-685783">
              <a:buFont typeface="+mj-lt"/>
              <a:buAutoNum type="arabicPeriod"/>
            </a:pPr>
            <a:r>
              <a:rPr lang="en-US" sz="3600" b="1" i="1" dirty="0">
                <a:solidFill>
                  <a:srgbClr val="00B050"/>
                </a:solidFill>
              </a:rPr>
              <a:t>Projected</a:t>
            </a:r>
            <a:r>
              <a:rPr lang="en-US" sz="3600" dirty="0"/>
              <a:t> discharges/confidence limits</a:t>
            </a:r>
          </a:p>
          <a:p>
            <a:pPr marL="685783" indent="-685783">
              <a:buFont typeface="+mj-lt"/>
              <a:buAutoNum type="arabicPeriod"/>
            </a:pPr>
            <a:r>
              <a:rPr lang="en-US" sz="3600" b="1" i="1" dirty="0">
                <a:solidFill>
                  <a:srgbClr val="00B050"/>
                </a:solidFill>
              </a:rPr>
              <a:t>Projected</a:t>
            </a:r>
            <a:r>
              <a:rPr lang="en-US" sz="3600" dirty="0"/>
              <a:t> discharges/confidence limits with expanded evaluation</a:t>
            </a:r>
          </a:p>
        </p:txBody>
      </p:sp>
      <p:sp>
        <p:nvSpPr>
          <p:cNvPr id="4" name="Oval 3">
            <a:extLst>
              <a:ext uri="{FF2B5EF4-FFF2-40B4-BE49-F238E27FC236}">
                <a16:creationId xmlns:a16="http://schemas.microsoft.com/office/drawing/2014/main" id="{052E70E6-214E-ADEC-B7A2-5C882681CC75}"/>
              </a:ext>
            </a:extLst>
          </p:cNvPr>
          <p:cNvSpPr/>
          <p:nvPr/>
        </p:nvSpPr>
        <p:spPr>
          <a:xfrm>
            <a:off x="164372" y="2685327"/>
            <a:ext cx="9315293" cy="1045685"/>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AED07F4-FDF0-1F41-460C-C6B87845E4D6}"/>
              </a:ext>
            </a:extLst>
          </p:cNvPr>
          <p:cNvSpPr/>
          <p:nvPr/>
        </p:nvSpPr>
        <p:spPr>
          <a:xfrm>
            <a:off x="8875359" y="2954286"/>
            <a:ext cx="2468880" cy="4572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For the example</a:t>
            </a:r>
          </a:p>
        </p:txBody>
      </p:sp>
    </p:spTree>
    <p:extLst>
      <p:ext uri="{BB962C8B-B14F-4D97-AF65-F5344CB8AC3E}">
        <p14:creationId xmlns:p14="http://schemas.microsoft.com/office/powerpoint/2010/main" val="12558996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FF287A-01E0-3D9A-6DEB-22A5A6EC8C4C}"/>
              </a:ext>
            </a:extLst>
          </p:cNvPr>
          <p:cNvSpPr>
            <a:spLocks noGrp="1"/>
          </p:cNvSpPr>
          <p:nvPr>
            <p:ph type="title"/>
          </p:nvPr>
        </p:nvSpPr>
        <p:spPr/>
        <p:txBody>
          <a:bodyPr/>
          <a:lstStyle/>
          <a:p>
            <a:r>
              <a:rPr lang="en-US" dirty="0"/>
              <a:t>New Resilient Design Standards</a:t>
            </a:r>
          </a:p>
        </p:txBody>
      </p:sp>
      <p:sp>
        <p:nvSpPr>
          <p:cNvPr id="3" name="Slide Number Placeholder 2">
            <a:extLst>
              <a:ext uri="{FF2B5EF4-FFF2-40B4-BE49-F238E27FC236}">
                <a16:creationId xmlns:a16="http://schemas.microsoft.com/office/drawing/2014/main" id="{6087D2C9-4C76-D9BD-1CD3-5268F6B28737}"/>
              </a:ext>
            </a:extLst>
          </p:cNvPr>
          <p:cNvSpPr>
            <a:spLocks noGrp="1"/>
          </p:cNvSpPr>
          <p:nvPr>
            <p:ph type="sldNum" sz="quarter" idx="12"/>
          </p:nvPr>
        </p:nvSpPr>
        <p:spPr/>
        <p:txBody>
          <a:bodyPr/>
          <a:lstStyle/>
          <a:p>
            <a:fld id="{2066355A-084C-D24E-9AD2-7E4FC41EA627}" type="slidenum">
              <a:rPr lang="en-US" smtClean="0"/>
              <a:t>14</a:t>
            </a:fld>
            <a:endParaRPr lang="en-US" dirty="0"/>
          </a:p>
        </p:txBody>
      </p:sp>
    </p:spTree>
    <p:extLst>
      <p:ext uri="{BB962C8B-B14F-4D97-AF65-F5344CB8AC3E}">
        <p14:creationId xmlns:p14="http://schemas.microsoft.com/office/powerpoint/2010/main" val="406130391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7CE0B-91B8-DD55-134E-409372829F8F}"/>
              </a:ext>
            </a:extLst>
          </p:cNvPr>
          <p:cNvSpPr>
            <a:spLocks noGrp="1"/>
          </p:cNvSpPr>
          <p:nvPr>
            <p:ph type="title"/>
          </p:nvPr>
        </p:nvSpPr>
        <p:spPr/>
        <p:txBody>
          <a:bodyPr/>
          <a:lstStyle/>
          <a:p>
            <a:r>
              <a:rPr lang="en-US" dirty="0"/>
              <a:t>Resilient Design Standards – Check Condition</a:t>
            </a:r>
          </a:p>
        </p:txBody>
      </p:sp>
      <p:sp>
        <p:nvSpPr>
          <p:cNvPr id="3" name="Slide Number Placeholder 2">
            <a:extLst>
              <a:ext uri="{FF2B5EF4-FFF2-40B4-BE49-F238E27FC236}">
                <a16:creationId xmlns:a16="http://schemas.microsoft.com/office/drawing/2014/main" id="{98DD4F16-2145-C9DB-4C19-315BC957795E}"/>
              </a:ext>
            </a:extLst>
          </p:cNvPr>
          <p:cNvSpPr>
            <a:spLocks noGrp="1"/>
          </p:cNvSpPr>
          <p:nvPr>
            <p:ph type="sldNum" sz="quarter" idx="12"/>
          </p:nvPr>
        </p:nvSpPr>
        <p:spPr/>
        <p:txBody>
          <a:bodyPr/>
          <a:lstStyle/>
          <a:p>
            <a:fld id="{2066355A-084C-D24E-9AD2-7E4FC41EA627}" type="slidenum">
              <a:rPr lang="en-US" smtClean="0"/>
              <a:t>15</a:t>
            </a:fld>
            <a:endParaRPr lang="en-US" dirty="0"/>
          </a:p>
        </p:txBody>
      </p:sp>
      <p:graphicFrame>
        <p:nvGraphicFramePr>
          <p:cNvPr id="4" name="Table 3">
            <a:extLst>
              <a:ext uri="{FF2B5EF4-FFF2-40B4-BE49-F238E27FC236}">
                <a16:creationId xmlns:a16="http://schemas.microsoft.com/office/drawing/2014/main" id="{A26DF370-7D2E-B231-352B-63743A91A9B7}"/>
              </a:ext>
            </a:extLst>
          </p:cNvPr>
          <p:cNvGraphicFramePr>
            <a:graphicFrameLocks noGrp="1"/>
          </p:cNvGraphicFramePr>
          <p:nvPr>
            <p:extLst>
              <p:ext uri="{D42A27DB-BD31-4B8C-83A1-F6EECF244321}">
                <p14:modId xmlns:p14="http://schemas.microsoft.com/office/powerpoint/2010/main" val="1989804423"/>
              </p:ext>
            </p:extLst>
          </p:nvPr>
        </p:nvGraphicFramePr>
        <p:xfrm>
          <a:off x="890336" y="1417637"/>
          <a:ext cx="10708105" cy="4718464"/>
        </p:xfrm>
        <a:graphic>
          <a:graphicData uri="http://schemas.openxmlformats.org/drawingml/2006/table">
            <a:tbl>
              <a:tblPr firstRow="1" firstCol="1" bandRow="1">
                <a:tableStyleId>{5C22544A-7EE6-4342-B048-85BDC9FD1C3A}</a:tableStyleId>
              </a:tblPr>
              <a:tblGrid>
                <a:gridCol w="3709470">
                  <a:extLst>
                    <a:ext uri="{9D8B030D-6E8A-4147-A177-3AD203B41FA5}">
                      <a16:colId xmlns:a16="http://schemas.microsoft.com/office/drawing/2014/main" val="1773145847"/>
                    </a:ext>
                  </a:extLst>
                </a:gridCol>
                <a:gridCol w="3708326">
                  <a:extLst>
                    <a:ext uri="{9D8B030D-6E8A-4147-A177-3AD203B41FA5}">
                      <a16:colId xmlns:a16="http://schemas.microsoft.com/office/drawing/2014/main" val="55379064"/>
                    </a:ext>
                  </a:extLst>
                </a:gridCol>
                <a:gridCol w="3290309">
                  <a:extLst>
                    <a:ext uri="{9D8B030D-6E8A-4147-A177-3AD203B41FA5}">
                      <a16:colId xmlns:a16="http://schemas.microsoft.com/office/drawing/2014/main" val="3012315447"/>
                    </a:ext>
                  </a:extLst>
                </a:gridCol>
              </a:tblGrid>
              <a:tr h="968872">
                <a:tc>
                  <a:txBody>
                    <a:bodyPr/>
                    <a:lstStyle/>
                    <a:p>
                      <a:pPr marL="0" marR="0" algn="ctr">
                        <a:lnSpc>
                          <a:spcPct val="90000"/>
                        </a:lnSpc>
                        <a:spcBef>
                          <a:spcPts val="0"/>
                        </a:spcBef>
                        <a:spcAft>
                          <a:spcPts val="0"/>
                        </a:spcAft>
                      </a:pPr>
                      <a:r>
                        <a:rPr lang="en-US" sz="2400">
                          <a:effectLst/>
                          <a:highlight>
                            <a:srgbClr val="0785F2"/>
                          </a:highlight>
                          <a:latin typeface="Arial" panose="020B0604020202020204" pitchFamily="34" charset="0"/>
                          <a:cs typeface="Arial" panose="020B0604020202020204" pitchFamily="34" charset="0"/>
                        </a:rPr>
                        <a:t>Standard Historical Design Condition</a:t>
                      </a:r>
                      <a:endParaRPr lang="en-US" sz="2400" b="1">
                        <a:solidFill>
                          <a:srgbClr val="FFFFFF"/>
                        </a:solidFill>
                        <a:effectLst/>
                        <a:highlight>
                          <a:srgbClr val="0785F2"/>
                        </a:highlight>
                        <a:latin typeface="Arial" panose="020B0604020202020204" pitchFamily="34" charset="0"/>
                        <a:ea typeface="DM Sans Regular" pitchFamily="2" charset="0"/>
                        <a:cs typeface="Arial" panose="020B0604020202020204" pitchFamily="34" charset="0"/>
                      </a:endParaRPr>
                    </a:p>
                  </a:txBody>
                  <a:tcPr marL="68580" marR="68580" marT="0" marB="0"/>
                </a:tc>
                <a:tc>
                  <a:txBody>
                    <a:bodyPr/>
                    <a:lstStyle/>
                    <a:p>
                      <a:pPr marL="0" marR="0" algn="ctr">
                        <a:lnSpc>
                          <a:spcPct val="90000"/>
                        </a:lnSpc>
                        <a:spcBef>
                          <a:spcPts val="0"/>
                        </a:spcBef>
                        <a:spcAft>
                          <a:spcPts val="0"/>
                        </a:spcAft>
                      </a:pPr>
                      <a:r>
                        <a:rPr lang="en-US" sz="2400">
                          <a:effectLst/>
                          <a:highlight>
                            <a:srgbClr val="0785F2"/>
                          </a:highlight>
                          <a:latin typeface="Arial" panose="020B0604020202020204" pitchFamily="34" charset="0"/>
                          <a:cs typeface="Arial" panose="020B0604020202020204" pitchFamily="34" charset="0"/>
                        </a:rPr>
                        <a:t>Next AEP Minimum Check Condition</a:t>
                      </a:r>
                      <a:endParaRPr lang="en-US" sz="2400" b="1">
                        <a:solidFill>
                          <a:srgbClr val="FFFFFF"/>
                        </a:solidFill>
                        <a:effectLst/>
                        <a:highlight>
                          <a:srgbClr val="0785F2"/>
                        </a:highlight>
                        <a:latin typeface="Arial" panose="020B0604020202020204" pitchFamily="34" charset="0"/>
                        <a:ea typeface="DM Sans Regular" pitchFamily="2" charset="0"/>
                        <a:cs typeface="Arial" panose="020B0604020202020204" pitchFamily="34" charset="0"/>
                      </a:endParaRPr>
                    </a:p>
                  </a:txBody>
                  <a:tcPr marL="68580" marR="68580" marT="0" marB="0"/>
                </a:tc>
                <a:tc>
                  <a:txBody>
                    <a:bodyPr/>
                    <a:lstStyle/>
                    <a:p>
                      <a:pPr marL="0" marR="0" algn="ctr">
                        <a:lnSpc>
                          <a:spcPct val="90000"/>
                        </a:lnSpc>
                        <a:spcBef>
                          <a:spcPts val="0"/>
                        </a:spcBef>
                        <a:spcAft>
                          <a:spcPts val="0"/>
                        </a:spcAft>
                      </a:pPr>
                      <a:r>
                        <a:rPr lang="en-US" sz="2400" dirty="0">
                          <a:effectLst/>
                          <a:highlight>
                            <a:srgbClr val="0785F2"/>
                          </a:highlight>
                          <a:latin typeface="Arial" panose="020B0604020202020204" pitchFamily="34" charset="0"/>
                          <a:cs typeface="Arial" panose="020B0604020202020204" pitchFamily="34" charset="0"/>
                        </a:rPr>
                        <a:t>UCL Minimum Check Condition</a:t>
                      </a:r>
                      <a:endParaRPr lang="en-US" sz="2400" b="1" dirty="0">
                        <a:solidFill>
                          <a:srgbClr val="FFFFFF"/>
                        </a:solidFill>
                        <a:effectLst/>
                        <a:highlight>
                          <a:srgbClr val="0785F2"/>
                        </a:highlight>
                        <a:latin typeface="Arial" panose="020B0604020202020204" pitchFamily="34" charset="0"/>
                        <a:ea typeface="DM Sans Regular" pitchFamily="2" charset="0"/>
                        <a:cs typeface="Arial" panose="020B0604020202020204" pitchFamily="34" charset="0"/>
                      </a:endParaRPr>
                    </a:p>
                  </a:txBody>
                  <a:tcPr marL="68580" marR="68580" marT="0" marB="0"/>
                </a:tc>
                <a:extLst>
                  <a:ext uri="{0D108BD9-81ED-4DB2-BD59-A6C34878D82A}">
                    <a16:rowId xmlns:a16="http://schemas.microsoft.com/office/drawing/2014/main" val="2401028931"/>
                  </a:ext>
                </a:extLst>
              </a:tr>
              <a:tr h="535656">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0.5 AEP (2-year)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dirty="0">
                          <a:effectLst/>
                          <a:latin typeface="Arial" panose="020B0604020202020204" pitchFamily="34" charset="0"/>
                          <a:cs typeface="Arial" panose="020B0604020202020204" pitchFamily="34" charset="0"/>
                        </a:rPr>
                        <a:t>0.2 AEP (5-year)</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0.5 AEP (2-year) UCL</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6854233"/>
                  </a:ext>
                </a:extLst>
              </a:tr>
              <a:tr h="535656">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0.2 AEP (5-year)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0.1 AEP (10-year)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0.2 AEP (5-year) UCL</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25895006"/>
                  </a:ext>
                </a:extLst>
              </a:tr>
              <a:tr h="535656">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0.1 AEP (10-year)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0.04 AEP (25-year)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0.1 AEP (10-year) UCL</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66998783"/>
                  </a:ext>
                </a:extLst>
              </a:tr>
              <a:tr h="535656">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0.04 AEP (25-year)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0.02 AEP (50-year)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0.04 AEP (25-year) UCL</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06952413"/>
                  </a:ext>
                </a:extLst>
              </a:tr>
              <a:tr h="535656">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0.02 AEP (50-year)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0.01 AEP (100-year)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0.02 AEP (50-year) UCL</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68158382"/>
                  </a:ext>
                </a:extLst>
              </a:tr>
              <a:tr h="535656">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0.01 AEP (100-year)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0.005 AEP (200-year)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0.01 AEP (100-year) UCL</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79478656"/>
                  </a:ext>
                </a:extLst>
              </a:tr>
              <a:tr h="535656">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0.005 AEP (200-year)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a:effectLst/>
                          <a:latin typeface="Arial" panose="020B0604020202020204" pitchFamily="34" charset="0"/>
                          <a:cs typeface="Arial" panose="020B0604020202020204" pitchFamily="34" charset="0"/>
                        </a:rPr>
                        <a:t>0.002 AEP (500-year)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100"/>
                        </a:spcBef>
                        <a:spcAft>
                          <a:spcPts val="100"/>
                        </a:spcAft>
                      </a:pPr>
                      <a:r>
                        <a:rPr lang="en-US" sz="2000" dirty="0">
                          <a:effectLst/>
                          <a:latin typeface="Arial" panose="020B0604020202020204" pitchFamily="34" charset="0"/>
                          <a:cs typeface="Arial" panose="020B0604020202020204" pitchFamily="34" charset="0"/>
                        </a:rPr>
                        <a:t>0.005 AEP (200-year) UCL</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59280395"/>
                  </a:ext>
                </a:extLst>
              </a:tr>
            </a:tbl>
          </a:graphicData>
        </a:graphic>
      </p:graphicFrame>
    </p:spTree>
    <p:extLst>
      <p:ext uri="{BB962C8B-B14F-4D97-AF65-F5344CB8AC3E}">
        <p14:creationId xmlns:p14="http://schemas.microsoft.com/office/powerpoint/2010/main" val="7437768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C118-4D90-A9A8-C672-88E92540D813}"/>
              </a:ext>
            </a:extLst>
          </p:cNvPr>
          <p:cNvSpPr>
            <a:spLocks noGrp="1"/>
          </p:cNvSpPr>
          <p:nvPr>
            <p:ph type="title"/>
          </p:nvPr>
        </p:nvSpPr>
        <p:spPr>
          <a:xfrm>
            <a:off x="444891" y="221624"/>
            <a:ext cx="11021394" cy="762000"/>
          </a:xfrm>
        </p:spPr>
        <p:txBody>
          <a:bodyPr>
            <a:normAutofit fontScale="90000"/>
          </a:bodyPr>
          <a:lstStyle/>
          <a:p>
            <a:r>
              <a:rPr lang="en-US" dirty="0"/>
              <a:t>Design Standard Climate Recommendations - Example Design Condition AEP = 0.04</a:t>
            </a:r>
            <a:br>
              <a:rPr lang="en-US" dirty="0"/>
            </a:br>
            <a:endParaRPr lang="en-US" dirty="0"/>
          </a:p>
        </p:txBody>
      </p:sp>
      <p:sp>
        <p:nvSpPr>
          <p:cNvPr id="4" name="Slide Number Placeholder 3">
            <a:extLst>
              <a:ext uri="{FF2B5EF4-FFF2-40B4-BE49-F238E27FC236}">
                <a16:creationId xmlns:a16="http://schemas.microsoft.com/office/drawing/2014/main" id="{3C33DAAB-B4F6-4BEE-15E7-7D15E40502A4}"/>
              </a:ext>
            </a:extLst>
          </p:cNvPr>
          <p:cNvSpPr>
            <a:spLocks noGrp="1"/>
          </p:cNvSpPr>
          <p:nvPr>
            <p:ph type="sldNum" sz="quarter" idx="12"/>
          </p:nvPr>
        </p:nvSpPr>
        <p:spPr/>
        <p:txBody>
          <a:bodyPr/>
          <a:lstStyle/>
          <a:p>
            <a:fld id="{2066355A-084C-D24E-9AD2-7E4FC41EA627}" type="slidenum">
              <a:rPr lang="en-US" smtClean="0"/>
              <a:t>16</a:t>
            </a:fld>
            <a:endParaRPr lang="en-US" dirty="0"/>
          </a:p>
        </p:txBody>
      </p:sp>
      <p:sp>
        <p:nvSpPr>
          <p:cNvPr id="9" name="Rectangle: Rounded Corners 8">
            <a:extLst>
              <a:ext uri="{FF2B5EF4-FFF2-40B4-BE49-F238E27FC236}">
                <a16:creationId xmlns:a16="http://schemas.microsoft.com/office/drawing/2014/main" id="{D0313BE2-57BB-28F0-BBB3-7179E45B3DA0}"/>
              </a:ext>
            </a:extLst>
          </p:cNvPr>
          <p:cNvSpPr/>
          <p:nvPr/>
        </p:nvSpPr>
        <p:spPr>
          <a:xfrm>
            <a:off x="592667" y="978206"/>
            <a:ext cx="2419048"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Level of Analysis</a:t>
            </a:r>
          </a:p>
        </p:txBody>
      </p:sp>
      <p:sp>
        <p:nvSpPr>
          <p:cNvPr id="10" name="Rectangle: Rounded Corners 9">
            <a:extLst>
              <a:ext uri="{FF2B5EF4-FFF2-40B4-BE49-F238E27FC236}">
                <a16:creationId xmlns:a16="http://schemas.microsoft.com/office/drawing/2014/main" id="{B8853782-CF34-953A-9683-7523E01D3759}"/>
              </a:ext>
            </a:extLst>
          </p:cNvPr>
          <p:cNvSpPr/>
          <p:nvPr/>
        </p:nvSpPr>
        <p:spPr>
          <a:xfrm>
            <a:off x="4209143" y="998618"/>
            <a:ext cx="2419048"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Check Condition</a:t>
            </a:r>
          </a:p>
        </p:txBody>
      </p:sp>
      <p:sp>
        <p:nvSpPr>
          <p:cNvPr id="11" name="Rectangle: Rounded Corners 10">
            <a:extLst>
              <a:ext uri="{FF2B5EF4-FFF2-40B4-BE49-F238E27FC236}">
                <a16:creationId xmlns:a16="http://schemas.microsoft.com/office/drawing/2014/main" id="{BCB1DD16-B733-E024-1992-A3F31D05373E}"/>
              </a:ext>
            </a:extLst>
          </p:cNvPr>
          <p:cNvSpPr/>
          <p:nvPr/>
        </p:nvSpPr>
        <p:spPr>
          <a:xfrm>
            <a:off x="8781143" y="1012220"/>
            <a:ext cx="2818191" cy="76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Check Condition Outcome Threshold</a:t>
            </a:r>
          </a:p>
        </p:txBody>
      </p:sp>
      <p:sp>
        <p:nvSpPr>
          <p:cNvPr id="12" name="Rectangle: Rounded Corners 11">
            <a:extLst>
              <a:ext uri="{FF2B5EF4-FFF2-40B4-BE49-F238E27FC236}">
                <a16:creationId xmlns:a16="http://schemas.microsoft.com/office/drawing/2014/main" id="{2833B340-0B1D-0034-1A9B-238379C0151E}"/>
              </a:ext>
            </a:extLst>
          </p:cNvPr>
          <p:cNvSpPr/>
          <p:nvPr/>
        </p:nvSpPr>
        <p:spPr>
          <a:xfrm>
            <a:off x="970646" y="1947335"/>
            <a:ext cx="1524000" cy="76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Level 1</a:t>
            </a:r>
          </a:p>
        </p:txBody>
      </p:sp>
      <p:sp>
        <p:nvSpPr>
          <p:cNvPr id="16" name="Rectangle: Rounded Corners 15">
            <a:extLst>
              <a:ext uri="{FF2B5EF4-FFF2-40B4-BE49-F238E27FC236}">
                <a16:creationId xmlns:a16="http://schemas.microsoft.com/office/drawing/2014/main" id="{C108A7A1-897D-46C0-F855-FC83AC1D8EB8}"/>
              </a:ext>
            </a:extLst>
          </p:cNvPr>
          <p:cNvSpPr/>
          <p:nvPr/>
        </p:nvSpPr>
        <p:spPr>
          <a:xfrm>
            <a:off x="8720667" y="1886858"/>
            <a:ext cx="3048000" cy="762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None unless specified in existing standards</a:t>
            </a:r>
          </a:p>
        </p:txBody>
      </p:sp>
      <p:sp>
        <p:nvSpPr>
          <p:cNvPr id="21" name="Rectangle: Rounded Corners 20">
            <a:extLst>
              <a:ext uri="{FF2B5EF4-FFF2-40B4-BE49-F238E27FC236}">
                <a16:creationId xmlns:a16="http://schemas.microsoft.com/office/drawing/2014/main" id="{FB2AF00E-F5D7-937F-E0D2-D06CAD34C2F5}"/>
              </a:ext>
            </a:extLst>
          </p:cNvPr>
          <p:cNvSpPr/>
          <p:nvPr/>
        </p:nvSpPr>
        <p:spPr>
          <a:xfrm>
            <a:off x="4054323" y="1912540"/>
            <a:ext cx="2733524"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None unless specified in existing standards</a:t>
            </a:r>
          </a:p>
        </p:txBody>
      </p:sp>
      <p:cxnSp>
        <p:nvCxnSpPr>
          <p:cNvPr id="29" name="Straight Arrow Connector 28">
            <a:extLst>
              <a:ext uri="{FF2B5EF4-FFF2-40B4-BE49-F238E27FC236}">
                <a16:creationId xmlns:a16="http://schemas.microsoft.com/office/drawing/2014/main" id="{A17CF994-41E4-236A-BA34-18064D33CA43}"/>
              </a:ext>
            </a:extLst>
          </p:cNvPr>
          <p:cNvCxnSpPr>
            <a:cxnSpLocks/>
          </p:cNvCxnSpPr>
          <p:nvPr/>
        </p:nvCxnSpPr>
        <p:spPr>
          <a:xfrm flipV="1">
            <a:off x="2612572" y="2267858"/>
            <a:ext cx="1330476" cy="6047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7A4C8D6-526B-11A1-3AF9-921F12367B8F}"/>
              </a:ext>
            </a:extLst>
          </p:cNvPr>
          <p:cNvCxnSpPr>
            <a:cxnSpLocks/>
          </p:cNvCxnSpPr>
          <p:nvPr/>
        </p:nvCxnSpPr>
        <p:spPr>
          <a:xfrm>
            <a:off x="7043657" y="2299995"/>
            <a:ext cx="1529448" cy="2834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AD3DEB30-576F-7499-515A-74BF76076C10}"/>
              </a:ext>
            </a:extLst>
          </p:cNvPr>
          <p:cNvGrpSpPr/>
          <p:nvPr/>
        </p:nvGrpSpPr>
        <p:grpSpPr>
          <a:xfrm>
            <a:off x="970646" y="2615302"/>
            <a:ext cx="10798021" cy="1312362"/>
            <a:chOff x="1164775" y="3138362"/>
            <a:chExt cx="12957625" cy="1574834"/>
          </a:xfrm>
        </p:grpSpPr>
        <p:sp>
          <p:nvSpPr>
            <p:cNvPr id="13" name="Rectangle: Rounded Corners 12">
              <a:extLst>
                <a:ext uri="{FF2B5EF4-FFF2-40B4-BE49-F238E27FC236}">
                  <a16:creationId xmlns:a16="http://schemas.microsoft.com/office/drawing/2014/main" id="{E68160C7-976B-F86E-4D65-17567DADC634}"/>
                </a:ext>
              </a:extLst>
            </p:cNvPr>
            <p:cNvSpPr/>
            <p:nvPr/>
          </p:nvSpPr>
          <p:spPr>
            <a:xfrm>
              <a:off x="1164775" y="3596818"/>
              <a:ext cx="1828800" cy="9144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Level 2</a:t>
              </a:r>
            </a:p>
          </p:txBody>
        </p:sp>
        <p:sp>
          <p:nvSpPr>
            <p:cNvPr id="17" name="Rectangle: Rounded Corners 16">
              <a:extLst>
                <a:ext uri="{FF2B5EF4-FFF2-40B4-BE49-F238E27FC236}">
                  <a16:creationId xmlns:a16="http://schemas.microsoft.com/office/drawing/2014/main" id="{D77DEC3D-E678-78C7-0361-D7835E6DE3B4}"/>
                </a:ext>
              </a:extLst>
            </p:cNvPr>
            <p:cNvSpPr/>
            <p:nvPr/>
          </p:nvSpPr>
          <p:spPr>
            <a:xfrm>
              <a:off x="10464800" y="3562810"/>
              <a:ext cx="3657600" cy="914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No impairment (criteria exceedance only)</a:t>
              </a:r>
            </a:p>
          </p:txBody>
        </p:sp>
        <p:sp>
          <p:nvSpPr>
            <p:cNvPr id="22" name="Rectangle: Rounded Corners 21">
              <a:extLst>
                <a:ext uri="{FF2B5EF4-FFF2-40B4-BE49-F238E27FC236}">
                  <a16:creationId xmlns:a16="http://schemas.microsoft.com/office/drawing/2014/main" id="{1CDD16A3-5A54-0524-9DF1-A74552A9263A}"/>
                </a:ext>
              </a:extLst>
            </p:cNvPr>
            <p:cNvSpPr/>
            <p:nvPr/>
          </p:nvSpPr>
          <p:spPr>
            <a:xfrm>
              <a:off x="5042261" y="3138362"/>
              <a:ext cx="2926080" cy="73152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0.02 AEP flow (historical) </a:t>
              </a:r>
            </a:p>
          </p:txBody>
        </p:sp>
        <p:sp>
          <p:nvSpPr>
            <p:cNvPr id="23" name="Rectangle: Rounded Corners 22">
              <a:extLst>
                <a:ext uri="{FF2B5EF4-FFF2-40B4-BE49-F238E27FC236}">
                  <a16:creationId xmlns:a16="http://schemas.microsoft.com/office/drawing/2014/main" id="{8E6050B3-1301-76FA-4362-D6EB4645AEE8}"/>
                </a:ext>
              </a:extLst>
            </p:cNvPr>
            <p:cNvSpPr/>
            <p:nvPr/>
          </p:nvSpPr>
          <p:spPr>
            <a:xfrm>
              <a:off x="5042261" y="3981676"/>
              <a:ext cx="2926080" cy="73152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0.04 AEP flow UCL (historical)</a:t>
              </a:r>
            </a:p>
          </p:txBody>
        </p:sp>
        <p:cxnSp>
          <p:nvCxnSpPr>
            <p:cNvPr id="32" name="Straight Arrow Connector 31">
              <a:extLst>
                <a:ext uri="{FF2B5EF4-FFF2-40B4-BE49-F238E27FC236}">
                  <a16:creationId xmlns:a16="http://schemas.microsoft.com/office/drawing/2014/main" id="{9A6BE533-F400-981A-79EF-D67C0565FD7B}"/>
                </a:ext>
              </a:extLst>
            </p:cNvPr>
            <p:cNvCxnSpPr>
              <a:cxnSpLocks/>
            </p:cNvCxnSpPr>
            <p:nvPr/>
          </p:nvCxnSpPr>
          <p:spPr>
            <a:xfrm flipV="1">
              <a:off x="3149600" y="3596818"/>
              <a:ext cx="1727200" cy="26108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D1A235F-169E-8967-A7F0-C0AFBA713A81}"/>
                </a:ext>
              </a:extLst>
            </p:cNvPr>
            <p:cNvCxnSpPr>
              <a:cxnSpLocks/>
            </p:cNvCxnSpPr>
            <p:nvPr/>
          </p:nvCxnSpPr>
          <p:spPr>
            <a:xfrm>
              <a:off x="3149600" y="4114800"/>
              <a:ext cx="1727200" cy="26126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BDA1E55-F9C3-BD57-D5D0-60F962F1433A}"/>
                </a:ext>
              </a:extLst>
            </p:cNvPr>
            <p:cNvCxnSpPr>
              <a:cxnSpLocks/>
            </p:cNvCxnSpPr>
            <p:nvPr/>
          </p:nvCxnSpPr>
          <p:spPr>
            <a:xfrm>
              <a:off x="8252097" y="3562810"/>
              <a:ext cx="2035628" cy="30059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7700BC5-5E00-B184-A782-C5E90C2F78EE}"/>
                </a:ext>
              </a:extLst>
            </p:cNvPr>
            <p:cNvCxnSpPr>
              <a:cxnSpLocks/>
            </p:cNvCxnSpPr>
            <p:nvPr/>
          </p:nvCxnSpPr>
          <p:spPr>
            <a:xfrm flipV="1">
              <a:off x="8252097" y="4164000"/>
              <a:ext cx="2107466" cy="29442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98E7FAED-99C0-D101-354A-9F63F2FC6F2F}"/>
              </a:ext>
            </a:extLst>
          </p:cNvPr>
          <p:cNvGrpSpPr/>
          <p:nvPr/>
        </p:nvGrpSpPr>
        <p:grpSpPr>
          <a:xfrm>
            <a:off x="970646" y="4020825"/>
            <a:ext cx="10798021" cy="1312362"/>
            <a:chOff x="1164775" y="4824990"/>
            <a:chExt cx="12957625" cy="1574834"/>
          </a:xfrm>
        </p:grpSpPr>
        <p:sp>
          <p:nvSpPr>
            <p:cNvPr id="14" name="Rectangle: Rounded Corners 13">
              <a:extLst>
                <a:ext uri="{FF2B5EF4-FFF2-40B4-BE49-F238E27FC236}">
                  <a16:creationId xmlns:a16="http://schemas.microsoft.com/office/drawing/2014/main" id="{42CBA7C7-C5E7-45C7-A506-F4667D9358A4}"/>
                </a:ext>
              </a:extLst>
            </p:cNvPr>
            <p:cNvSpPr/>
            <p:nvPr/>
          </p:nvSpPr>
          <p:spPr>
            <a:xfrm>
              <a:off x="1164775" y="5234216"/>
              <a:ext cx="1828800" cy="9144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Level 3</a:t>
              </a:r>
            </a:p>
          </p:txBody>
        </p:sp>
        <p:sp>
          <p:nvSpPr>
            <p:cNvPr id="18" name="Rectangle: Rounded Corners 17">
              <a:extLst>
                <a:ext uri="{FF2B5EF4-FFF2-40B4-BE49-F238E27FC236}">
                  <a16:creationId xmlns:a16="http://schemas.microsoft.com/office/drawing/2014/main" id="{CDADEE0C-473C-025F-C445-5FF637FEC4AC}"/>
                </a:ext>
              </a:extLst>
            </p:cNvPr>
            <p:cNvSpPr/>
            <p:nvPr/>
          </p:nvSpPr>
          <p:spPr>
            <a:xfrm>
              <a:off x="10464800" y="5052784"/>
              <a:ext cx="3657600" cy="914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Moderate (tolerable) impairment</a:t>
              </a:r>
            </a:p>
          </p:txBody>
        </p:sp>
        <p:sp>
          <p:nvSpPr>
            <p:cNvPr id="24" name="Rectangle: Rounded Corners 23">
              <a:extLst>
                <a:ext uri="{FF2B5EF4-FFF2-40B4-BE49-F238E27FC236}">
                  <a16:creationId xmlns:a16="http://schemas.microsoft.com/office/drawing/2014/main" id="{76A38006-3787-2FF0-2D0B-6C19CAF5B7A0}"/>
                </a:ext>
              </a:extLst>
            </p:cNvPr>
            <p:cNvSpPr/>
            <p:nvPr/>
          </p:nvSpPr>
          <p:spPr>
            <a:xfrm>
              <a:off x="5042261" y="4824990"/>
              <a:ext cx="2926080" cy="7315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0.02 AEP flow (projected) </a:t>
              </a:r>
            </a:p>
          </p:txBody>
        </p:sp>
        <p:sp>
          <p:nvSpPr>
            <p:cNvPr id="25" name="Rectangle: Rounded Corners 24">
              <a:extLst>
                <a:ext uri="{FF2B5EF4-FFF2-40B4-BE49-F238E27FC236}">
                  <a16:creationId xmlns:a16="http://schemas.microsoft.com/office/drawing/2014/main" id="{CDF10122-3A90-D3F7-AC91-C894781EF153}"/>
                </a:ext>
              </a:extLst>
            </p:cNvPr>
            <p:cNvSpPr/>
            <p:nvPr/>
          </p:nvSpPr>
          <p:spPr>
            <a:xfrm>
              <a:off x="5042261" y="5668304"/>
              <a:ext cx="2926080" cy="7315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0.04 AEP flow UCL (projected)</a:t>
              </a:r>
            </a:p>
          </p:txBody>
        </p:sp>
        <p:cxnSp>
          <p:nvCxnSpPr>
            <p:cNvPr id="34" name="Straight Arrow Connector 33">
              <a:extLst>
                <a:ext uri="{FF2B5EF4-FFF2-40B4-BE49-F238E27FC236}">
                  <a16:creationId xmlns:a16="http://schemas.microsoft.com/office/drawing/2014/main" id="{0C0F76A2-DAAF-2D45-4C58-EAC2330B08C1}"/>
                </a:ext>
              </a:extLst>
            </p:cNvPr>
            <p:cNvCxnSpPr>
              <a:cxnSpLocks/>
            </p:cNvCxnSpPr>
            <p:nvPr/>
          </p:nvCxnSpPr>
          <p:spPr>
            <a:xfrm flipV="1">
              <a:off x="3149600" y="5234216"/>
              <a:ext cx="1727200" cy="20301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EE57133-6BF3-95E5-4766-976458D5B249}"/>
                </a:ext>
              </a:extLst>
            </p:cNvPr>
            <p:cNvCxnSpPr>
              <a:cxnSpLocks/>
              <a:endCxn id="25" idx="1"/>
            </p:cNvCxnSpPr>
            <p:nvPr/>
          </p:nvCxnSpPr>
          <p:spPr>
            <a:xfrm>
              <a:off x="3120571" y="5766709"/>
              <a:ext cx="1921690" cy="26735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60AAF55-0A9E-1590-7082-76B5D1B16183}"/>
                </a:ext>
              </a:extLst>
            </p:cNvPr>
            <p:cNvCxnSpPr>
              <a:cxnSpLocks/>
            </p:cNvCxnSpPr>
            <p:nvPr/>
          </p:nvCxnSpPr>
          <p:spPr>
            <a:xfrm>
              <a:off x="8252097" y="5186651"/>
              <a:ext cx="2107466" cy="1673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93EEBDB-E861-9AB4-C3D6-2B91FEC274FB}"/>
                </a:ext>
              </a:extLst>
            </p:cNvPr>
            <p:cNvCxnSpPr>
              <a:cxnSpLocks/>
            </p:cNvCxnSpPr>
            <p:nvPr/>
          </p:nvCxnSpPr>
          <p:spPr>
            <a:xfrm flipV="1">
              <a:off x="8163191" y="5660123"/>
              <a:ext cx="2196372" cy="31606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1437C7E9-2094-1ACF-D0D6-F9A4EC84A139}"/>
              </a:ext>
            </a:extLst>
          </p:cNvPr>
          <p:cNvGrpSpPr/>
          <p:nvPr/>
        </p:nvGrpSpPr>
        <p:grpSpPr>
          <a:xfrm>
            <a:off x="970646" y="5426348"/>
            <a:ext cx="10798021" cy="1312362"/>
            <a:chOff x="1164775" y="6511618"/>
            <a:chExt cx="12957625" cy="1574834"/>
          </a:xfrm>
        </p:grpSpPr>
        <p:sp>
          <p:nvSpPr>
            <p:cNvPr id="15" name="Rectangle: Rounded Corners 14">
              <a:extLst>
                <a:ext uri="{FF2B5EF4-FFF2-40B4-BE49-F238E27FC236}">
                  <a16:creationId xmlns:a16="http://schemas.microsoft.com/office/drawing/2014/main" id="{7F40B279-8D90-B637-9685-E098BC2F32A3}"/>
                </a:ext>
              </a:extLst>
            </p:cNvPr>
            <p:cNvSpPr/>
            <p:nvPr/>
          </p:nvSpPr>
          <p:spPr>
            <a:xfrm>
              <a:off x="1164775" y="6929664"/>
              <a:ext cx="1828800" cy="9144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Level 4</a:t>
              </a:r>
            </a:p>
          </p:txBody>
        </p:sp>
        <p:sp>
          <p:nvSpPr>
            <p:cNvPr id="19" name="Rectangle: Rounded Corners 18">
              <a:extLst>
                <a:ext uri="{FF2B5EF4-FFF2-40B4-BE49-F238E27FC236}">
                  <a16:creationId xmlns:a16="http://schemas.microsoft.com/office/drawing/2014/main" id="{CCA64B07-92EA-5B42-E220-3BD59F569607}"/>
                </a:ext>
              </a:extLst>
            </p:cNvPr>
            <p:cNvSpPr/>
            <p:nvPr/>
          </p:nvSpPr>
          <p:spPr>
            <a:xfrm>
              <a:off x="10464800" y="7002231"/>
              <a:ext cx="3657600" cy="914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No impairment (criteria exceedance only)</a:t>
              </a:r>
            </a:p>
          </p:txBody>
        </p:sp>
        <p:sp>
          <p:nvSpPr>
            <p:cNvPr id="26" name="Rectangle: Rounded Corners 25">
              <a:extLst>
                <a:ext uri="{FF2B5EF4-FFF2-40B4-BE49-F238E27FC236}">
                  <a16:creationId xmlns:a16="http://schemas.microsoft.com/office/drawing/2014/main" id="{C7976C10-D19C-59C2-51D9-656DAC1C502D}"/>
                </a:ext>
              </a:extLst>
            </p:cNvPr>
            <p:cNvSpPr/>
            <p:nvPr/>
          </p:nvSpPr>
          <p:spPr>
            <a:xfrm>
              <a:off x="5042261" y="6511618"/>
              <a:ext cx="2926080" cy="7315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0.02 AEP flow (projected) </a:t>
              </a:r>
            </a:p>
          </p:txBody>
        </p:sp>
        <p:sp>
          <p:nvSpPr>
            <p:cNvPr id="27" name="Rectangle: Rounded Corners 26">
              <a:extLst>
                <a:ext uri="{FF2B5EF4-FFF2-40B4-BE49-F238E27FC236}">
                  <a16:creationId xmlns:a16="http://schemas.microsoft.com/office/drawing/2014/main" id="{8C6FBAE8-77F1-DE6D-CE71-3B0E69BCB563}"/>
                </a:ext>
              </a:extLst>
            </p:cNvPr>
            <p:cNvSpPr/>
            <p:nvPr/>
          </p:nvSpPr>
          <p:spPr>
            <a:xfrm>
              <a:off x="5042261" y="7354932"/>
              <a:ext cx="2926080" cy="7315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0.04 AEP flow UCL (projected)</a:t>
              </a:r>
            </a:p>
          </p:txBody>
        </p:sp>
        <p:cxnSp>
          <p:nvCxnSpPr>
            <p:cNvPr id="36" name="Straight Arrow Connector 35">
              <a:extLst>
                <a:ext uri="{FF2B5EF4-FFF2-40B4-BE49-F238E27FC236}">
                  <a16:creationId xmlns:a16="http://schemas.microsoft.com/office/drawing/2014/main" id="{D379EA22-9812-54D4-75EC-2C031228055A}"/>
                </a:ext>
              </a:extLst>
            </p:cNvPr>
            <p:cNvCxnSpPr>
              <a:cxnSpLocks/>
            </p:cNvCxnSpPr>
            <p:nvPr/>
          </p:nvCxnSpPr>
          <p:spPr>
            <a:xfrm flipV="1">
              <a:off x="3149600" y="6929664"/>
              <a:ext cx="1727200" cy="19866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894207B-BD69-1814-93F8-5F2ACDC01196}"/>
                </a:ext>
              </a:extLst>
            </p:cNvPr>
            <p:cNvCxnSpPr>
              <a:cxnSpLocks/>
            </p:cNvCxnSpPr>
            <p:nvPr/>
          </p:nvCxnSpPr>
          <p:spPr>
            <a:xfrm>
              <a:off x="3113314" y="7434425"/>
              <a:ext cx="1763486" cy="19192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530B1BF-7B77-8601-D74A-78AC0A20E0CE}"/>
                </a:ext>
              </a:extLst>
            </p:cNvPr>
            <p:cNvCxnSpPr>
              <a:cxnSpLocks/>
            </p:cNvCxnSpPr>
            <p:nvPr/>
          </p:nvCxnSpPr>
          <p:spPr>
            <a:xfrm>
              <a:off x="8239039" y="6877378"/>
              <a:ext cx="2120524" cy="36576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949EF23-55B5-9293-2119-D396478E7905}"/>
                </a:ext>
              </a:extLst>
            </p:cNvPr>
            <p:cNvCxnSpPr>
              <a:cxnSpLocks/>
            </p:cNvCxnSpPr>
            <p:nvPr/>
          </p:nvCxnSpPr>
          <p:spPr>
            <a:xfrm flipV="1">
              <a:off x="8217626" y="7626350"/>
              <a:ext cx="2070099" cy="9997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76708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900A-1D12-7FBA-EDC3-16B1458FFC29}"/>
              </a:ext>
            </a:extLst>
          </p:cNvPr>
          <p:cNvSpPr>
            <a:spLocks noGrp="1"/>
          </p:cNvSpPr>
          <p:nvPr>
            <p:ph type="title"/>
          </p:nvPr>
        </p:nvSpPr>
        <p:spPr/>
        <p:txBody>
          <a:bodyPr/>
          <a:lstStyle/>
          <a:p>
            <a:r>
              <a:rPr lang="en-US" dirty="0"/>
              <a:t>Service Life and Upper Confidence Limit</a:t>
            </a:r>
          </a:p>
        </p:txBody>
      </p:sp>
      <p:sp>
        <p:nvSpPr>
          <p:cNvPr id="3" name="Slide Number Placeholder 2">
            <a:extLst>
              <a:ext uri="{FF2B5EF4-FFF2-40B4-BE49-F238E27FC236}">
                <a16:creationId xmlns:a16="http://schemas.microsoft.com/office/drawing/2014/main" id="{7AABA45A-9393-6F32-E79A-37FCDA2041AF}"/>
              </a:ext>
            </a:extLst>
          </p:cNvPr>
          <p:cNvSpPr>
            <a:spLocks noGrp="1"/>
          </p:cNvSpPr>
          <p:nvPr>
            <p:ph type="sldNum" sz="quarter" idx="12"/>
          </p:nvPr>
        </p:nvSpPr>
        <p:spPr/>
        <p:txBody>
          <a:bodyPr/>
          <a:lstStyle/>
          <a:p>
            <a:fld id="{2066355A-084C-D24E-9AD2-7E4FC41EA627}" type="slidenum">
              <a:rPr lang="en-US" smtClean="0"/>
              <a:t>17</a:t>
            </a:fld>
            <a:endParaRPr lang="en-US" dirty="0"/>
          </a:p>
        </p:txBody>
      </p:sp>
      <p:graphicFrame>
        <p:nvGraphicFramePr>
          <p:cNvPr id="4" name="Table 3">
            <a:extLst>
              <a:ext uri="{FF2B5EF4-FFF2-40B4-BE49-F238E27FC236}">
                <a16:creationId xmlns:a16="http://schemas.microsoft.com/office/drawing/2014/main" id="{DEC818DA-6FC0-62DD-6B73-592CBCD92BAC}"/>
              </a:ext>
            </a:extLst>
          </p:cNvPr>
          <p:cNvGraphicFramePr>
            <a:graphicFrameLocks noGrp="1"/>
          </p:cNvGraphicFramePr>
          <p:nvPr>
            <p:extLst>
              <p:ext uri="{D42A27DB-BD31-4B8C-83A1-F6EECF244321}">
                <p14:modId xmlns:p14="http://schemas.microsoft.com/office/powerpoint/2010/main" val="596341962"/>
              </p:ext>
            </p:extLst>
          </p:nvPr>
        </p:nvGraphicFramePr>
        <p:xfrm>
          <a:off x="2209800" y="1743828"/>
          <a:ext cx="7772400" cy="3772695"/>
        </p:xfrm>
        <a:graphic>
          <a:graphicData uri="http://schemas.openxmlformats.org/drawingml/2006/table">
            <a:tbl>
              <a:tblPr firstRow="1" firstCol="1" bandRow="1">
                <a:tableStyleId>{5C22544A-7EE6-4342-B048-85BDC9FD1C3A}</a:tableStyleId>
              </a:tblPr>
              <a:tblGrid>
                <a:gridCol w="3608950">
                  <a:extLst>
                    <a:ext uri="{9D8B030D-6E8A-4147-A177-3AD203B41FA5}">
                      <a16:colId xmlns:a16="http://schemas.microsoft.com/office/drawing/2014/main" val="3731896615"/>
                    </a:ext>
                  </a:extLst>
                </a:gridCol>
                <a:gridCol w="2081725">
                  <a:extLst>
                    <a:ext uri="{9D8B030D-6E8A-4147-A177-3AD203B41FA5}">
                      <a16:colId xmlns:a16="http://schemas.microsoft.com/office/drawing/2014/main" val="2082014792"/>
                    </a:ext>
                  </a:extLst>
                </a:gridCol>
                <a:gridCol w="2081725">
                  <a:extLst>
                    <a:ext uri="{9D8B030D-6E8A-4147-A177-3AD203B41FA5}">
                      <a16:colId xmlns:a16="http://schemas.microsoft.com/office/drawing/2014/main" val="2151679820"/>
                    </a:ext>
                  </a:extLst>
                </a:gridCol>
              </a:tblGrid>
              <a:tr h="1631408">
                <a:tc>
                  <a:txBody>
                    <a:bodyPr/>
                    <a:lstStyle/>
                    <a:p>
                      <a:pPr marL="0" marR="0" algn="ctr">
                        <a:lnSpc>
                          <a:spcPct val="90000"/>
                        </a:lnSpc>
                        <a:spcBef>
                          <a:spcPts val="0"/>
                        </a:spcBef>
                        <a:spcAft>
                          <a:spcPts val="0"/>
                        </a:spcAft>
                      </a:pPr>
                      <a:r>
                        <a:rPr lang="en-US" sz="2400" dirty="0">
                          <a:effectLst/>
                          <a:highlight>
                            <a:srgbClr val="0785F2"/>
                          </a:highlight>
                          <a:latin typeface="Arial" panose="020B0604020202020204" pitchFamily="34" charset="0"/>
                          <a:cs typeface="Arial" panose="020B0604020202020204" pitchFamily="34" charset="0"/>
                        </a:rPr>
                        <a:t>Hydrologic Service Life (years)</a:t>
                      </a:r>
                      <a:endParaRPr lang="en-US" sz="2400" b="1" dirty="0">
                        <a:solidFill>
                          <a:srgbClr val="FFFFFF"/>
                        </a:solidFill>
                        <a:effectLst/>
                        <a:highlight>
                          <a:srgbClr val="0785F2"/>
                        </a:highlight>
                        <a:latin typeface="Arial" panose="020B0604020202020204" pitchFamily="34" charset="0"/>
                        <a:ea typeface="DM Sans Regular" pitchFamily="2" charset="0"/>
                        <a:cs typeface="Arial" panose="020B0604020202020204" pitchFamily="34" charset="0"/>
                      </a:endParaRPr>
                    </a:p>
                  </a:txBody>
                  <a:tcPr marL="68580" marR="68580" marT="0" marB="0" anchor="b"/>
                </a:tc>
                <a:tc>
                  <a:txBody>
                    <a:bodyPr/>
                    <a:lstStyle/>
                    <a:p>
                      <a:pPr marL="0" marR="0" algn="ctr">
                        <a:lnSpc>
                          <a:spcPct val="90000"/>
                        </a:lnSpc>
                        <a:spcBef>
                          <a:spcPts val="0"/>
                        </a:spcBef>
                        <a:spcAft>
                          <a:spcPts val="0"/>
                        </a:spcAft>
                      </a:pPr>
                      <a:r>
                        <a:rPr lang="en-US" sz="2400">
                          <a:effectLst/>
                          <a:highlight>
                            <a:srgbClr val="0785F2"/>
                          </a:highlight>
                          <a:latin typeface="Arial" panose="020B0604020202020204" pitchFamily="34" charset="0"/>
                          <a:cs typeface="Arial" panose="020B0604020202020204" pitchFamily="34" charset="0"/>
                        </a:rPr>
                        <a:t>Confidence Interval</a:t>
                      </a:r>
                      <a:endParaRPr lang="en-US" sz="2400" b="1">
                        <a:solidFill>
                          <a:srgbClr val="FFFFFF"/>
                        </a:solidFill>
                        <a:effectLst/>
                        <a:highlight>
                          <a:srgbClr val="0785F2"/>
                        </a:highlight>
                        <a:latin typeface="Arial" panose="020B0604020202020204" pitchFamily="34" charset="0"/>
                        <a:ea typeface="DM Sans Regular" pitchFamily="2" charset="0"/>
                        <a:cs typeface="Arial" panose="020B0604020202020204" pitchFamily="34" charset="0"/>
                      </a:endParaRPr>
                    </a:p>
                  </a:txBody>
                  <a:tcPr marL="68580" marR="68580" marT="0" marB="0" anchor="b"/>
                </a:tc>
                <a:tc>
                  <a:txBody>
                    <a:bodyPr/>
                    <a:lstStyle/>
                    <a:p>
                      <a:pPr marL="0" marR="0" algn="ctr">
                        <a:lnSpc>
                          <a:spcPct val="90000"/>
                        </a:lnSpc>
                        <a:spcBef>
                          <a:spcPts val="0"/>
                        </a:spcBef>
                        <a:spcAft>
                          <a:spcPts val="0"/>
                        </a:spcAft>
                      </a:pPr>
                      <a:endParaRPr lang="en-US" sz="2400" dirty="0">
                        <a:effectLst/>
                        <a:highlight>
                          <a:srgbClr val="0785F2"/>
                        </a:highlight>
                        <a:latin typeface="Arial" panose="020B0604020202020204" pitchFamily="34" charset="0"/>
                        <a:cs typeface="Arial" panose="020B0604020202020204" pitchFamily="34" charset="0"/>
                      </a:endParaRPr>
                    </a:p>
                    <a:p>
                      <a:pPr marL="0" marR="0" algn="ctr">
                        <a:lnSpc>
                          <a:spcPct val="90000"/>
                        </a:lnSpc>
                        <a:spcBef>
                          <a:spcPts val="0"/>
                        </a:spcBef>
                        <a:spcAft>
                          <a:spcPts val="0"/>
                        </a:spcAft>
                      </a:pPr>
                      <a:endParaRPr lang="en-US" sz="2400" dirty="0">
                        <a:effectLst/>
                        <a:highlight>
                          <a:srgbClr val="0785F2"/>
                        </a:highlight>
                        <a:latin typeface="Arial" panose="020B0604020202020204" pitchFamily="34" charset="0"/>
                        <a:cs typeface="Arial" panose="020B0604020202020204" pitchFamily="34" charset="0"/>
                      </a:endParaRPr>
                    </a:p>
                    <a:p>
                      <a:pPr marL="0" marR="0" algn="ctr">
                        <a:lnSpc>
                          <a:spcPct val="90000"/>
                        </a:lnSpc>
                        <a:spcBef>
                          <a:spcPts val="0"/>
                        </a:spcBef>
                        <a:spcAft>
                          <a:spcPts val="0"/>
                        </a:spcAft>
                      </a:pPr>
                      <a:endParaRPr lang="en-US" sz="2400" dirty="0">
                        <a:effectLst/>
                        <a:highlight>
                          <a:srgbClr val="0785F2"/>
                        </a:highlight>
                        <a:latin typeface="Arial" panose="020B0604020202020204" pitchFamily="34" charset="0"/>
                        <a:cs typeface="Arial" panose="020B0604020202020204" pitchFamily="34" charset="0"/>
                      </a:endParaRPr>
                    </a:p>
                    <a:p>
                      <a:pPr marL="0" marR="0" algn="ctr">
                        <a:lnSpc>
                          <a:spcPct val="90000"/>
                        </a:lnSpc>
                        <a:spcBef>
                          <a:spcPts val="0"/>
                        </a:spcBef>
                        <a:spcAft>
                          <a:spcPts val="0"/>
                        </a:spcAft>
                      </a:pPr>
                      <a:r>
                        <a:rPr lang="en-US" sz="2400" dirty="0">
                          <a:effectLst/>
                          <a:highlight>
                            <a:srgbClr val="0785F2"/>
                          </a:highlight>
                          <a:latin typeface="Arial" panose="020B0604020202020204" pitchFamily="34" charset="0"/>
                          <a:cs typeface="Arial" panose="020B0604020202020204" pitchFamily="34" charset="0"/>
                        </a:rPr>
                        <a:t>Upper Confidence Limit</a:t>
                      </a:r>
                      <a:endParaRPr lang="en-US" sz="2400" b="1" dirty="0">
                        <a:solidFill>
                          <a:srgbClr val="FFFFFF"/>
                        </a:solidFill>
                        <a:effectLst/>
                        <a:highlight>
                          <a:srgbClr val="0785F2"/>
                        </a:highlight>
                        <a:latin typeface="Arial" panose="020B0604020202020204" pitchFamily="34" charset="0"/>
                        <a:ea typeface="DM Sans Regular" pitchFamily="2" charset="0"/>
                        <a:cs typeface="Arial" panose="020B0604020202020204" pitchFamily="34" charset="0"/>
                      </a:endParaRPr>
                    </a:p>
                  </a:txBody>
                  <a:tcPr marL="68580" marR="68580" marT="0" marB="0"/>
                </a:tc>
                <a:extLst>
                  <a:ext uri="{0D108BD9-81ED-4DB2-BD59-A6C34878D82A}">
                    <a16:rowId xmlns:a16="http://schemas.microsoft.com/office/drawing/2014/main" val="2531761246"/>
                  </a:ext>
                </a:extLst>
              </a:tr>
              <a:tr h="599197">
                <a:tc>
                  <a:txBody>
                    <a:bodyPr/>
                    <a:lstStyle/>
                    <a:p>
                      <a:pPr marL="0" marR="0">
                        <a:spcBef>
                          <a:spcPts val="100"/>
                        </a:spcBef>
                        <a:spcAft>
                          <a:spcPts val="100"/>
                        </a:spcAft>
                      </a:pPr>
                      <a:r>
                        <a:rPr lang="en-US" sz="2400">
                          <a:effectLst/>
                          <a:latin typeface="Arial" panose="020B0604020202020204" pitchFamily="34" charset="0"/>
                          <a:cs typeface="Arial" panose="020B0604020202020204" pitchFamily="34" charset="0"/>
                        </a:rPr>
                        <a:t>Less than 30</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100"/>
                        </a:spcBef>
                        <a:spcAft>
                          <a:spcPts val="100"/>
                        </a:spcAft>
                      </a:pPr>
                      <a:r>
                        <a:rPr lang="en-US" sz="2400">
                          <a:effectLst/>
                          <a:latin typeface="Arial" panose="020B0604020202020204" pitchFamily="34" charset="0"/>
                          <a:cs typeface="Arial" panose="020B0604020202020204" pitchFamily="34" charset="0"/>
                        </a:rPr>
                        <a:t>38%</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100"/>
                        </a:spcBef>
                        <a:spcAft>
                          <a:spcPts val="100"/>
                        </a:spcAft>
                      </a:pPr>
                      <a:r>
                        <a:rPr lang="en-US" sz="2400">
                          <a:effectLst/>
                          <a:latin typeface="Arial" panose="020B0604020202020204" pitchFamily="34" charset="0"/>
                          <a:cs typeface="Arial" panose="020B0604020202020204" pitchFamily="34" charset="0"/>
                        </a:rPr>
                        <a:t>69%</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55774081"/>
                  </a:ext>
                </a:extLst>
              </a:tr>
              <a:tr h="599197">
                <a:tc>
                  <a:txBody>
                    <a:bodyPr/>
                    <a:lstStyle/>
                    <a:p>
                      <a:pPr marL="0" marR="0">
                        <a:spcBef>
                          <a:spcPts val="100"/>
                        </a:spcBef>
                        <a:spcAft>
                          <a:spcPts val="100"/>
                        </a:spcAft>
                      </a:pPr>
                      <a:r>
                        <a:rPr lang="en-US" sz="2400">
                          <a:effectLst/>
                          <a:latin typeface="Arial" panose="020B0604020202020204" pitchFamily="34" charset="0"/>
                          <a:cs typeface="Arial" panose="020B0604020202020204" pitchFamily="34" charset="0"/>
                        </a:rPr>
                        <a:t>Between 30 and 75</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100"/>
                        </a:spcBef>
                        <a:spcAft>
                          <a:spcPts val="100"/>
                        </a:spcAft>
                      </a:pPr>
                      <a:r>
                        <a:rPr lang="en-US" sz="2400">
                          <a:effectLst/>
                          <a:latin typeface="Arial" panose="020B0604020202020204" pitchFamily="34" charset="0"/>
                          <a:cs typeface="Arial" panose="020B0604020202020204" pitchFamily="34" charset="0"/>
                        </a:rPr>
                        <a:t>68%</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100"/>
                        </a:spcBef>
                        <a:spcAft>
                          <a:spcPts val="100"/>
                        </a:spcAft>
                      </a:pPr>
                      <a:r>
                        <a:rPr lang="en-US" sz="2400">
                          <a:effectLst/>
                          <a:latin typeface="Arial" panose="020B0604020202020204" pitchFamily="34" charset="0"/>
                          <a:cs typeface="Arial" panose="020B0604020202020204" pitchFamily="34" charset="0"/>
                        </a:rPr>
                        <a:t>84%</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80743873"/>
                  </a:ext>
                </a:extLst>
              </a:tr>
              <a:tr h="599197">
                <a:tc>
                  <a:txBody>
                    <a:bodyPr/>
                    <a:lstStyle/>
                    <a:p>
                      <a:pPr marL="0" marR="0">
                        <a:spcBef>
                          <a:spcPts val="100"/>
                        </a:spcBef>
                        <a:spcAft>
                          <a:spcPts val="100"/>
                        </a:spcAft>
                      </a:pPr>
                      <a:r>
                        <a:rPr lang="en-US" sz="2400">
                          <a:effectLst/>
                          <a:latin typeface="Arial" panose="020B0604020202020204" pitchFamily="34" charset="0"/>
                          <a:cs typeface="Arial" panose="020B0604020202020204" pitchFamily="34" charset="0"/>
                        </a:rPr>
                        <a:t>Greater than 75</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100"/>
                        </a:spcBef>
                        <a:spcAft>
                          <a:spcPts val="100"/>
                        </a:spcAft>
                      </a:pPr>
                      <a:r>
                        <a:rPr lang="en-US" sz="2400">
                          <a:effectLst/>
                          <a:latin typeface="Arial" panose="020B0604020202020204" pitchFamily="34" charset="0"/>
                          <a:cs typeface="Arial" panose="020B0604020202020204" pitchFamily="34" charset="0"/>
                        </a:rPr>
                        <a:t>90%</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100"/>
                        </a:spcBef>
                        <a:spcAft>
                          <a:spcPts val="100"/>
                        </a:spcAft>
                      </a:pPr>
                      <a:r>
                        <a:rPr lang="en-US" sz="2400" dirty="0">
                          <a:effectLst/>
                          <a:latin typeface="Arial" panose="020B0604020202020204" pitchFamily="34" charset="0"/>
                          <a:cs typeface="Arial" panose="020B0604020202020204" pitchFamily="34" charset="0"/>
                        </a:rPr>
                        <a:t>95%</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22427913"/>
                  </a:ext>
                </a:extLst>
              </a:tr>
            </a:tbl>
          </a:graphicData>
        </a:graphic>
      </p:graphicFrame>
    </p:spTree>
    <p:extLst>
      <p:ext uri="{BB962C8B-B14F-4D97-AF65-F5344CB8AC3E}">
        <p14:creationId xmlns:p14="http://schemas.microsoft.com/office/powerpoint/2010/main" val="40168242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2E05-1D42-FCF1-E306-7EF3BEB097C6}"/>
              </a:ext>
            </a:extLst>
          </p:cNvPr>
          <p:cNvSpPr>
            <a:spLocks noGrp="1"/>
          </p:cNvSpPr>
          <p:nvPr>
            <p:ph type="title"/>
          </p:nvPr>
        </p:nvSpPr>
        <p:spPr>
          <a:xfrm>
            <a:off x="478621" y="-151247"/>
            <a:ext cx="10474900" cy="762000"/>
          </a:xfrm>
        </p:spPr>
        <p:txBody>
          <a:bodyPr/>
          <a:lstStyle/>
          <a:p>
            <a:r>
              <a:rPr lang="en-US" dirty="0"/>
              <a:t>Example Resilient Design Criteria for AEP = 0.04 (Level 2)</a:t>
            </a:r>
          </a:p>
        </p:txBody>
      </p:sp>
      <p:sp>
        <p:nvSpPr>
          <p:cNvPr id="3" name="Slide Number Placeholder 2">
            <a:extLst>
              <a:ext uri="{FF2B5EF4-FFF2-40B4-BE49-F238E27FC236}">
                <a16:creationId xmlns:a16="http://schemas.microsoft.com/office/drawing/2014/main" id="{D7661D56-704E-32E7-4926-33A9AF0E8BC2}"/>
              </a:ext>
            </a:extLst>
          </p:cNvPr>
          <p:cNvSpPr>
            <a:spLocks noGrp="1"/>
          </p:cNvSpPr>
          <p:nvPr>
            <p:ph type="sldNum" sz="quarter" idx="12"/>
          </p:nvPr>
        </p:nvSpPr>
        <p:spPr/>
        <p:txBody>
          <a:bodyPr/>
          <a:lstStyle/>
          <a:p>
            <a:fld id="{F384092C-9B9C-9748-AC6A-F06C9D03AD52}" type="slidenum">
              <a:rPr lang="en-US" smtClean="0"/>
              <a:t>18</a:t>
            </a:fld>
            <a:endParaRPr lang="en-US" dirty="0"/>
          </a:p>
        </p:txBody>
      </p:sp>
      <p:pic>
        <p:nvPicPr>
          <p:cNvPr id="5" name="Picture 4">
            <a:extLst>
              <a:ext uri="{FF2B5EF4-FFF2-40B4-BE49-F238E27FC236}">
                <a16:creationId xmlns:a16="http://schemas.microsoft.com/office/drawing/2014/main" id="{74AD48DF-6351-9ED2-A4EF-C4D134F4A728}"/>
              </a:ext>
            </a:extLst>
          </p:cNvPr>
          <p:cNvPicPr>
            <a:picLocks noChangeAspect="1"/>
          </p:cNvPicPr>
          <p:nvPr/>
        </p:nvPicPr>
        <p:blipFill>
          <a:blip r:embed="rId3"/>
          <a:stretch>
            <a:fillRect/>
          </a:stretch>
        </p:blipFill>
        <p:spPr>
          <a:xfrm>
            <a:off x="253999" y="678091"/>
            <a:ext cx="9273922" cy="5859763"/>
          </a:xfrm>
          <a:prstGeom prst="rect">
            <a:avLst/>
          </a:prstGeom>
        </p:spPr>
      </p:pic>
      <p:grpSp>
        <p:nvGrpSpPr>
          <p:cNvPr id="30" name="Group 29">
            <a:extLst>
              <a:ext uri="{FF2B5EF4-FFF2-40B4-BE49-F238E27FC236}">
                <a16:creationId xmlns:a16="http://schemas.microsoft.com/office/drawing/2014/main" id="{AF3B2B39-D419-8BEA-67CF-8E1175A6475E}"/>
              </a:ext>
            </a:extLst>
          </p:cNvPr>
          <p:cNvGrpSpPr/>
          <p:nvPr/>
        </p:nvGrpSpPr>
        <p:grpSpPr>
          <a:xfrm>
            <a:off x="1141454" y="2717181"/>
            <a:ext cx="4522488" cy="3240158"/>
            <a:chOff x="2167997" y="3555121"/>
            <a:chExt cx="5426985" cy="3888190"/>
          </a:xfrm>
        </p:grpSpPr>
        <p:cxnSp>
          <p:nvCxnSpPr>
            <p:cNvPr id="7" name="Straight Arrow Connector 6">
              <a:extLst>
                <a:ext uri="{FF2B5EF4-FFF2-40B4-BE49-F238E27FC236}">
                  <a16:creationId xmlns:a16="http://schemas.microsoft.com/office/drawing/2014/main" id="{6DF9655C-AFF6-9248-3F55-495F9B304EBB}"/>
                </a:ext>
              </a:extLst>
            </p:cNvPr>
            <p:cNvCxnSpPr>
              <a:cxnSpLocks/>
            </p:cNvCxnSpPr>
            <p:nvPr/>
          </p:nvCxnSpPr>
          <p:spPr>
            <a:xfrm flipV="1">
              <a:off x="7001302" y="3944203"/>
              <a:ext cx="0" cy="2811439"/>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AE6AE83-9C71-5322-6FA1-C8037D28C133}"/>
                </a:ext>
              </a:extLst>
            </p:cNvPr>
            <p:cNvCxnSpPr>
              <a:cxnSpLocks/>
            </p:cNvCxnSpPr>
            <p:nvPr/>
          </p:nvCxnSpPr>
          <p:spPr>
            <a:xfrm flipH="1">
              <a:off x="3029804" y="3794077"/>
              <a:ext cx="3829480" cy="0"/>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667D544D-6214-04CE-8B2E-B7CF5EF3D0B7}"/>
                </a:ext>
              </a:extLst>
            </p:cNvPr>
            <p:cNvSpPr>
              <a:spLocks noChangeAspect="1"/>
            </p:cNvSpPr>
            <p:nvPr/>
          </p:nvSpPr>
          <p:spPr>
            <a:xfrm>
              <a:off x="6871731" y="3694684"/>
              <a:ext cx="274320" cy="27432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6" name="TextBox 25">
              <a:extLst>
                <a:ext uri="{FF2B5EF4-FFF2-40B4-BE49-F238E27FC236}">
                  <a16:creationId xmlns:a16="http://schemas.microsoft.com/office/drawing/2014/main" id="{4A446BD5-1159-33AD-D2F7-17147F121C71}"/>
                </a:ext>
              </a:extLst>
            </p:cNvPr>
            <p:cNvSpPr txBox="1"/>
            <p:nvPr/>
          </p:nvSpPr>
          <p:spPr>
            <a:xfrm>
              <a:off x="6680582" y="7005161"/>
              <a:ext cx="914400" cy="438150"/>
            </a:xfrm>
            <a:prstGeom prst="rect">
              <a:avLst/>
            </a:prstGeom>
            <a:noFill/>
          </p:spPr>
          <p:txBody>
            <a:bodyPr wrap="none" rtlCol="0">
              <a:noAutofit/>
            </a:bodyPr>
            <a:lstStyle/>
            <a:p>
              <a:r>
                <a:rPr lang="en-US" sz="1667" b="1" dirty="0">
                  <a:solidFill>
                    <a:srgbClr val="7030A0"/>
                  </a:solidFill>
                  <a:latin typeface="Arial" panose="020B0604020202020204" pitchFamily="34" charset="0"/>
                  <a:cs typeface="Arial" panose="020B0604020202020204" pitchFamily="34" charset="0"/>
                </a:rPr>
                <a:t>0.04</a:t>
              </a:r>
            </a:p>
          </p:txBody>
        </p:sp>
        <p:sp>
          <p:nvSpPr>
            <p:cNvPr id="27" name="TextBox 26">
              <a:extLst>
                <a:ext uri="{FF2B5EF4-FFF2-40B4-BE49-F238E27FC236}">
                  <a16:creationId xmlns:a16="http://schemas.microsoft.com/office/drawing/2014/main" id="{FA32DB0A-CD67-2B1E-72F7-35ED457060E5}"/>
                </a:ext>
              </a:extLst>
            </p:cNvPr>
            <p:cNvSpPr txBox="1"/>
            <p:nvPr/>
          </p:nvSpPr>
          <p:spPr>
            <a:xfrm>
              <a:off x="2167997" y="3555121"/>
              <a:ext cx="914400" cy="438150"/>
            </a:xfrm>
            <a:prstGeom prst="rect">
              <a:avLst/>
            </a:prstGeom>
            <a:noFill/>
          </p:spPr>
          <p:txBody>
            <a:bodyPr wrap="none" rtlCol="0">
              <a:noAutofit/>
            </a:bodyPr>
            <a:lstStyle/>
            <a:p>
              <a:r>
                <a:rPr lang="en-US" sz="1667" b="1" dirty="0">
                  <a:solidFill>
                    <a:srgbClr val="7030A0"/>
                  </a:solidFill>
                  <a:latin typeface="Arial" panose="020B0604020202020204" pitchFamily="34" charset="0"/>
                  <a:cs typeface="Arial" panose="020B0604020202020204" pitchFamily="34" charset="0"/>
                </a:rPr>
                <a:t>1300</a:t>
              </a:r>
            </a:p>
          </p:txBody>
        </p:sp>
      </p:grpSp>
      <p:grpSp>
        <p:nvGrpSpPr>
          <p:cNvPr id="32" name="Group 31">
            <a:extLst>
              <a:ext uri="{FF2B5EF4-FFF2-40B4-BE49-F238E27FC236}">
                <a16:creationId xmlns:a16="http://schemas.microsoft.com/office/drawing/2014/main" id="{EFA21637-0A5E-1B11-5FE3-3355EA3E57C8}"/>
              </a:ext>
            </a:extLst>
          </p:cNvPr>
          <p:cNvGrpSpPr/>
          <p:nvPr/>
        </p:nvGrpSpPr>
        <p:grpSpPr>
          <a:xfrm>
            <a:off x="1141454" y="2456985"/>
            <a:ext cx="4858497" cy="548038"/>
            <a:chOff x="2167997" y="3242886"/>
            <a:chExt cx="5830196" cy="657645"/>
          </a:xfrm>
        </p:grpSpPr>
        <p:cxnSp>
          <p:nvCxnSpPr>
            <p:cNvPr id="13" name="Straight Arrow Connector 12">
              <a:extLst>
                <a:ext uri="{FF2B5EF4-FFF2-40B4-BE49-F238E27FC236}">
                  <a16:creationId xmlns:a16="http://schemas.microsoft.com/office/drawing/2014/main" id="{8035DCC0-8E23-F645-608A-0D57F5E5E5CD}"/>
                </a:ext>
              </a:extLst>
            </p:cNvPr>
            <p:cNvCxnSpPr>
              <a:cxnSpLocks noChangeAspect="1"/>
            </p:cNvCxnSpPr>
            <p:nvPr/>
          </p:nvCxnSpPr>
          <p:spPr>
            <a:xfrm flipV="1">
              <a:off x="7137782" y="3534771"/>
              <a:ext cx="731520" cy="365760"/>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69DED38-5CD8-F471-E169-8E0382B9C1C0}"/>
                </a:ext>
              </a:extLst>
            </p:cNvPr>
            <p:cNvCxnSpPr>
              <a:cxnSpLocks/>
            </p:cNvCxnSpPr>
            <p:nvPr/>
          </p:nvCxnSpPr>
          <p:spPr>
            <a:xfrm flipH="1">
              <a:off x="3029804" y="3427856"/>
              <a:ext cx="4572000" cy="0"/>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0E265352-1A16-E8DD-17ED-64E8D292EF29}"/>
                </a:ext>
              </a:extLst>
            </p:cNvPr>
            <p:cNvSpPr>
              <a:spLocks noChangeAspect="1"/>
            </p:cNvSpPr>
            <p:nvPr/>
          </p:nvSpPr>
          <p:spPr>
            <a:xfrm>
              <a:off x="7723873" y="3290696"/>
              <a:ext cx="274320" cy="27432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8" name="TextBox 27">
              <a:extLst>
                <a:ext uri="{FF2B5EF4-FFF2-40B4-BE49-F238E27FC236}">
                  <a16:creationId xmlns:a16="http://schemas.microsoft.com/office/drawing/2014/main" id="{20A0B01A-1F63-C1A2-ABD3-45C2A14687EF}"/>
                </a:ext>
              </a:extLst>
            </p:cNvPr>
            <p:cNvSpPr txBox="1"/>
            <p:nvPr/>
          </p:nvSpPr>
          <p:spPr>
            <a:xfrm>
              <a:off x="2167997" y="3242886"/>
              <a:ext cx="914400" cy="438150"/>
            </a:xfrm>
            <a:prstGeom prst="rect">
              <a:avLst/>
            </a:prstGeom>
            <a:noFill/>
          </p:spPr>
          <p:txBody>
            <a:bodyPr wrap="none" rtlCol="0">
              <a:noAutofit/>
            </a:bodyPr>
            <a:lstStyle/>
            <a:p>
              <a:r>
                <a:rPr lang="en-US" sz="1667" b="1" dirty="0">
                  <a:solidFill>
                    <a:srgbClr val="7030A0"/>
                  </a:solidFill>
                  <a:latin typeface="Arial" panose="020B0604020202020204" pitchFamily="34" charset="0"/>
                  <a:cs typeface="Arial" panose="020B0604020202020204" pitchFamily="34" charset="0"/>
                </a:rPr>
                <a:t>1900</a:t>
              </a:r>
            </a:p>
          </p:txBody>
        </p:sp>
      </p:grpSp>
      <p:grpSp>
        <p:nvGrpSpPr>
          <p:cNvPr id="31" name="Group 30">
            <a:extLst>
              <a:ext uri="{FF2B5EF4-FFF2-40B4-BE49-F238E27FC236}">
                <a16:creationId xmlns:a16="http://schemas.microsoft.com/office/drawing/2014/main" id="{BEE5A550-6EB3-54E5-AF50-7C8EAEAD382C}"/>
              </a:ext>
            </a:extLst>
          </p:cNvPr>
          <p:cNvGrpSpPr/>
          <p:nvPr/>
        </p:nvGrpSpPr>
        <p:grpSpPr>
          <a:xfrm>
            <a:off x="1141454" y="2064129"/>
            <a:ext cx="4145547" cy="763853"/>
            <a:chOff x="2167997" y="2771459"/>
            <a:chExt cx="4974656" cy="916623"/>
          </a:xfrm>
        </p:grpSpPr>
        <p:cxnSp>
          <p:nvCxnSpPr>
            <p:cNvPr id="14" name="Straight Arrow Connector 13">
              <a:extLst>
                <a:ext uri="{FF2B5EF4-FFF2-40B4-BE49-F238E27FC236}">
                  <a16:creationId xmlns:a16="http://schemas.microsoft.com/office/drawing/2014/main" id="{B6DEB5A5-7661-3D5C-0679-4692D71DB807}"/>
                </a:ext>
              </a:extLst>
            </p:cNvPr>
            <p:cNvCxnSpPr>
              <a:cxnSpLocks/>
            </p:cNvCxnSpPr>
            <p:nvPr/>
          </p:nvCxnSpPr>
          <p:spPr>
            <a:xfrm flipV="1">
              <a:off x="6987652" y="3048002"/>
              <a:ext cx="0" cy="640080"/>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9CF9FEC-CF33-121B-4393-3AE81AD1005B}"/>
                </a:ext>
              </a:extLst>
            </p:cNvPr>
            <p:cNvCxnSpPr>
              <a:cxnSpLocks/>
            </p:cNvCxnSpPr>
            <p:nvPr/>
          </p:nvCxnSpPr>
          <p:spPr>
            <a:xfrm flipH="1">
              <a:off x="3029804" y="2957016"/>
              <a:ext cx="3749040" cy="0"/>
            </a:xfrm>
            <a:prstGeom prst="straightConnector1">
              <a:avLst/>
            </a:prstGeom>
            <a:ln w="254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2FBB38E-601A-404B-56CE-3A4BDE40CD84}"/>
                </a:ext>
              </a:extLst>
            </p:cNvPr>
            <p:cNvSpPr>
              <a:spLocks noChangeAspect="1"/>
            </p:cNvSpPr>
            <p:nvPr/>
          </p:nvSpPr>
          <p:spPr>
            <a:xfrm>
              <a:off x="6868333" y="2879539"/>
              <a:ext cx="274320" cy="27432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9" name="TextBox 28">
              <a:extLst>
                <a:ext uri="{FF2B5EF4-FFF2-40B4-BE49-F238E27FC236}">
                  <a16:creationId xmlns:a16="http://schemas.microsoft.com/office/drawing/2014/main" id="{5B2465F6-8D3A-A053-A6BC-9657E07F5EF2}"/>
                </a:ext>
              </a:extLst>
            </p:cNvPr>
            <p:cNvSpPr txBox="1"/>
            <p:nvPr/>
          </p:nvSpPr>
          <p:spPr>
            <a:xfrm>
              <a:off x="2167997" y="2771459"/>
              <a:ext cx="914400" cy="438150"/>
            </a:xfrm>
            <a:prstGeom prst="rect">
              <a:avLst/>
            </a:prstGeom>
            <a:noFill/>
          </p:spPr>
          <p:txBody>
            <a:bodyPr wrap="none" rtlCol="0">
              <a:noAutofit/>
            </a:bodyPr>
            <a:lstStyle/>
            <a:p>
              <a:r>
                <a:rPr lang="en-US" sz="1667" b="1" dirty="0">
                  <a:solidFill>
                    <a:srgbClr val="7030A0"/>
                  </a:solidFill>
                  <a:latin typeface="Arial" panose="020B0604020202020204" pitchFamily="34" charset="0"/>
                  <a:cs typeface="Arial" panose="020B0604020202020204" pitchFamily="34" charset="0"/>
                </a:rPr>
                <a:t>2600</a:t>
              </a:r>
            </a:p>
          </p:txBody>
        </p:sp>
      </p:grpSp>
      <p:sp>
        <p:nvSpPr>
          <p:cNvPr id="6" name="Rectangle: Rounded Corners 5">
            <a:extLst>
              <a:ext uri="{FF2B5EF4-FFF2-40B4-BE49-F238E27FC236}">
                <a16:creationId xmlns:a16="http://schemas.microsoft.com/office/drawing/2014/main" id="{69108F65-BCFF-9C2D-DF7D-04A4DD8A121C}"/>
              </a:ext>
            </a:extLst>
          </p:cNvPr>
          <p:cNvSpPr/>
          <p:nvPr/>
        </p:nvSpPr>
        <p:spPr>
          <a:xfrm>
            <a:off x="8484781" y="2611127"/>
            <a:ext cx="3649232" cy="141258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t>Level 2 Analysis</a:t>
            </a:r>
          </a:p>
          <a:p>
            <a:r>
              <a:rPr lang="en-US" sz="2000" b="1" dirty="0"/>
              <a:t>Design flow: 1300 </a:t>
            </a:r>
            <a:r>
              <a:rPr lang="en-US" sz="2000" b="1" dirty="0" err="1"/>
              <a:t>cfs</a:t>
            </a:r>
            <a:endParaRPr lang="en-US" sz="2000" b="1" dirty="0"/>
          </a:p>
          <a:p>
            <a:r>
              <a:rPr lang="en-US" sz="2000" b="1" dirty="0"/>
              <a:t>Check flow (next AEP): 1900 </a:t>
            </a:r>
            <a:r>
              <a:rPr lang="en-US" sz="2000" b="1" dirty="0" err="1"/>
              <a:t>cfs</a:t>
            </a:r>
            <a:endParaRPr lang="en-US" sz="2000" b="1" dirty="0"/>
          </a:p>
          <a:p>
            <a:r>
              <a:rPr lang="en-US" sz="2000" b="1" dirty="0"/>
              <a:t>Check flow (UCL): 2600 </a:t>
            </a:r>
            <a:r>
              <a:rPr lang="en-US" sz="2000" b="1" dirty="0" err="1"/>
              <a:t>cfs</a:t>
            </a:r>
            <a:endParaRPr lang="en-US" sz="2000" b="1" dirty="0"/>
          </a:p>
        </p:txBody>
      </p:sp>
      <p:graphicFrame>
        <p:nvGraphicFramePr>
          <p:cNvPr id="4" name="Object 3">
            <a:extLst>
              <a:ext uri="{FF2B5EF4-FFF2-40B4-BE49-F238E27FC236}">
                <a16:creationId xmlns:a16="http://schemas.microsoft.com/office/drawing/2014/main" id="{C0AB174F-EE96-DD35-011A-C38126F02EBC}"/>
              </a:ext>
            </a:extLst>
          </p:cNvPr>
          <p:cNvGraphicFramePr>
            <a:graphicFrameLocks noChangeAspect="1"/>
          </p:cNvGraphicFramePr>
          <p:nvPr>
            <p:extLst>
              <p:ext uri="{D42A27DB-BD31-4B8C-83A1-F6EECF244321}">
                <p14:modId xmlns:p14="http://schemas.microsoft.com/office/powerpoint/2010/main" val="1811265089"/>
              </p:ext>
            </p:extLst>
          </p:nvPr>
        </p:nvGraphicFramePr>
        <p:xfrm>
          <a:off x="9025053" y="5760614"/>
          <a:ext cx="3108960" cy="777240"/>
        </p:xfrm>
        <a:graphic>
          <a:graphicData uri="http://schemas.openxmlformats.org/presentationml/2006/ole">
            <mc:AlternateContent xmlns:mc="http://schemas.openxmlformats.org/markup-compatibility/2006">
              <mc:Choice xmlns:v="urn:schemas-microsoft-com:vml" Requires="v">
                <p:oleObj name="Equation" r:id="rId4" imgW="4114800" imgH="1028520" progId="Equation.DSMT4">
                  <p:embed/>
                </p:oleObj>
              </mc:Choice>
              <mc:Fallback>
                <p:oleObj name="Equation" r:id="rId4" imgW="4114800" imgH="1028520" progId="Equation.DSMT4">
                  <p:embed/>
                  <p:pic>
                    <p:nvPicPr>
                      <p:cNvPr id="10" name="Object 9">
                        <a:extLst>
                          <a:ext uri="{FF2B5EF4-FFF2-40B4-BE49-F238E27FC236}">
                            <a16:creationId xmlns:a16="http://schemas.microsoft.com/office/drawing/2014/main" id="{350EB87F-5DF3-0535-EC19-99665EA2B85E}"/>
                          </a:ext>
                        </a:extLst>
                      </p:cNvPr>
                      <p:cNvPicPr/>
                      <p:nvPr/>
                    </p:nvPicPr>
                    <p:blipFill>
                      <a:blip r:embed="rId5"/>
                      <a:stretch>
                        <a:fillRect/>
                      </a:stretch>
                    </p:blipFill>
                    <p:spPr>
                      <a:xfrm>
                        <a:off x="9025053" y="5760614"/>
                        <a:ext cx="3108960" cy="77724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67C526B5-8B97-AC19-A4B5-D360C4358C2A}"/>
              </a:ext>
            </a:extLst>
          </p:cNvPr>
          <p:cNvSpPr/>
          <p:nvPr/>
        </p:nvSpPr>
        <p:spPr>
          <a:xfrm>
            <a:off x="9596527" y="5237569"/>
            <a:ext cx="2468880" cy="4572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Recall:</a:t>
            </a:r>
          </a:p>
        </p:txBody>
      </p:sp>
    </p:spTree>
    <p:extLst>
      <p:ext uri="{BB962C8B-B14F-4D97-AF65-F5344CB8AC3E}">
        <p14:creationId xmlns:p14="http://schemas.microsoft.com/office/powerpoint/2010/main" val="3665634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C118-4D90-A9A8-C672-88E92540D813}"/>
              </a:ext>
            </a:extLst>
          </p:cNvPr>
          <p:cNvSpPr>
            <a:spLocks noGrp="1"/>
          </p:cNvSpPr>
          <p:nvPr>
            <p:ph type="title"/>
          </p:nvPr>
        </p:nvSpPr>
        <p:spPr/>
        <p:txBody>
          <a:bodyPr/>
          <a:lstStyle/>
          <a:p>
            <a:r>
              <a:rPr lang="en-US" dirty="0"/>
              <a:t>Design Standard Update Recommendations</a:t>
            </a:r>
          </a:p>
        </p:txBody>
      </p:sp>
      <p:sp>
        <p:nvSpPr>
          <p:cNvPr id="3" name="Content Placeholder 2">
            <a:extLst>
              <a:ext uri="{FF2B5EF4-FFF2-40B4-BE49-F238E27FC236}">
                <a16:creationId xmlns:a16="http://schemas.microsoft.com/office/drawing/2014/main" id="{9573335F-F0E4-95F1-BF9D-D312D08928D4}"/>
              </a:ext>
            </a:extLst>
          </p:cNvPr>
          <p:cNvSpPr>
            <a:spLocks noGrp="1"/>
          </p:cNvSpPr>
          <p:nvPr>
            <p:ph idx="1"/>
          </p:nvPr>
        </p:nvSpPr>
        <p:spPr>
          <a:xfrm>
            <a:off x="359231" y="1275347"/>
            <a:ext cx="11527723" cy="4850817"/>
          </a:xfrm>
        </p:spPr>
        <p:txBody>
          <a:bodyPr>
            <a:normAutofit/>
          </a:bodyPr>
          <a:lstStyle/>
          <a:p>
            <a:r>
              <a:rPr lang="en-US" dirty="0"/>
              <a:t>AASHTO’s LRFD Bridge Design Specifications, 9th Edition (2020)</a:t>
            </a:r>
          </a:p>
          <a:p>
            <a:r>
              <a:rPr lang="en-US" dirty="0"/>
              <a:t>AASHTO’s Guide Specifications for Bridges Vulnerable to Coastal Storms (2008)</a:t>
            </a:r>
          </a:p>
          <a:p>
            <a:r>
              <a:rPr lang="en-US" dirty="0"/>
              <a:t>AASHTO’s Drainage Manual (currently under development)</a:t>
            </a:r>
          </a:p>
          <a:p>
            <a:r>
              <a:rPr lang="en-US" dirty="0"/>
              <a:t>AASHTO’s Mechanistic-Empirical Pavement Design Guide: A Manual of Practice, 3rd Edition (2020)</a:t>
            </a:r>
          </a:p>
          <a:p>
            <a:r>
              <a:rPr lang="en-US" dirty="0"/>
              <a:t>FHWA’s HEC-17 Highways in the River Environment – Floodplains, Extreme Events, Risk, and Resilience</a:t>
            </a:r>
          </a:p>
          <a:p>
            <a:r>
              <a:rPr lang="en-US" dirty="0"/>
              <a:t>FHWA’s HEC-25 Highways in the Coastal Environment</a:t>
            </a:r>
          </a:p>
        </p:txBody>
      </p:sp>
      <p:sp>
        <p:nvSpPr>
          <p:cNvPr id="4" name="Slide Number Placeholder 3">
            <a:extLst>
              <a:ext uri="{FF2B5EF4-FFF2-40B4-BE49-F238E27FC236}">
                <a16:creationId xmlns:a16="http://schemas.microsoft.com/office/drawing/2014/main" id="{3C33DAAB-B4F6-4BEE-15E7-7D15E40502A4}"/>
              </a:ext>
            </a:extLst>
          </p:cNvPr>
          <p:cNvSpPr>
            <a:spLocks noGrp="1"/>
          </p:cNvSpPr>
          <p:nvPr>
            <p:ph type="sldNum" sz="quarter" idx="12"/>
          </p:nvPr>
        </p:nvSpPr>
        <p:spPr/>
        <p:txBody>
          <a:bodyPr/>
          <a:lstStyle/>
          <a:p>
            <a:fld id="{2066355A-084C-D24E-9AD2-7E4FC41EA627}" type="slidenum">
              <a:rPr lang="en-US" smtClean="0"/>
              <a:t>19</a:t>
            </a:fld>
            <a:endParaRPr lang="en-US" dirty="0"/>
          </a:p>
        </p:txBody>
      </p:sp>
    </p:spTree>
    <p:extLst>
      <p:ext uri="{BB962C8B-B14F-4D97-AF65-F5344CB8AC3E}">
        <p14:creationId xmlns:p14="http://schemas.microsoft.com/office/powerpoint/2010/main" val="32117444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NCHRP Project 15-80 </a:t>
            </a:r>
            <a:br>
              <a:rPr lang="en-US" dirty="0"/>
            </a:br>
            <a:r>
              <a:rPr lang="en-US" dirty="0"/>
              <a:t>Design Guide and Standards for Resilience</a:t>
            </a:r>
          </a:p>
        </p:txBody>
      </p:sp>
      <p:sp>
        <p:nvSpPr>
          <p:cNvPr id="4" name="Slide Number Placeholder 3"/>
          <p:cNvSpPr>
            <a:spLocks noGrp="1"/>
          </p:cNvSpPr>
          <p:nvPr>
            <p:ph type="sldNum" sz="quarter" idx="12"/>
          </p:nvPr>
        </p:nvSpPr>
        <p:spPr/>
        <p:txBody>
          <a:bodyPr/>
          <a:lstStyle/>
          <a:p>
            <a:fld id="{2066355A-084C-D24E-9AD2-7E4FC41EA627}" type="slidenum">
              <a:rPr lang="en-US" smtClean="0"/>
              <a:t>2</a:t>
            </a:fld>
            <a:endParaRPr lang="en-US" dirty="0"/>
          </a:p>
        </p:txBody>
      </p:sp>
      <p:pic>
        <p:nvPicPr>
          <p:cNvPr id="6" name="Content Placeholder 5" descr="Chart&#10;&#10;Description automatically generated">
            <a:extLst>
              <a:ext uri="{FF2B5EF4-FFF2-40B4-BE49-F238E27FC236}">
                <a16:creationId xmlns:a16="http://schemas.microsoft.com/office/drawing/2014/main" id="{02F30A7D-2F75-A373-441E-03ECD90D670C}"/>
              </a:ext>
            </a:extLst>
          </p:cNvPr>
          <p:cNvPicPr>
            <a:picLocks noGrp="1" noChangeAspect="1"/>
          </p:cNvPicPr>
          <p:nvPr>
            <p:ph idx="1"/>
          </p:nvPr>
        </p:nvPicPr>
        <p:blipFill>
          <a:blip r:embed="rId2"/>
          <a:stretch>
            <a:fillRect/>
          </a:stretch>
        </p:blipFill>
        <p:spPr>
          <a:xfrm>
            <a:off x="1215191" y="1535612"/>
            <a:ext cx="9589168" cy="4794585"/>
          </a:xfrm>
          <a:prstGeom prst="rect">
            <a:avLst/>
          </a:prstGeom>
        </p:spPr>
      </p:pic>
      <p:sp>
        <p:nvSpPr>
          <p:cNvPr id="7" name="TextBox 6">
            <a:extLst>
              <a:ext uri="{FF2B5EF4-FFF2-40B4-BE49-F238E27FC236}">
                <a16:creationId xmlns:a16="http://schemas.microsoft.com/office/drawing/2014/main" id="{62056FEA-E9E8-396C-DBF3-DCE561BA91DC}"/>
              </a:ext>
            </a:extLst>
          </p:cNvPr>
          <p:cNvSpPr txBox="1"/>
          <p:nvPr/>
        </p:nvSpPr>
        <p:spPr>
          <a:xfrm>
            <a:off x="1215191" y="1588169"/>
            <a:ext cx="10428239" cy="523220"/>
          </a:xfrm>
          <a:prstGeom prst="rect">
            <a:avLst/>
          </a:prstGeom>
          <a:noFill/>
        </p:spPr>
        <p:txBody>
          <a:bodyPr wrap="none" rtlCol="0">
            <a:spAutoFit/>
          </a:bodyPr>
          <a:lstStyle/>
          <a:p>
            <a:r>
              <a:rPr lang="en-US" sz="2800" b="1" i="1" dirty="0">
                <a:solidFill>
                  <a:srgbClr val="C00000"/>
                </a:solidFill>
              </a:rPr>
              <a:t>Our motivation in billions of dollars and numbers of natural disasters</a:t>
            </a:r>
          </a:p>
        </p:txBody>
      </p:sp>
      <p:sp>
        <p:nvSpPr>
          <p:cNvPr id="3" name="TextBox 2">
            <a:extLst>
              <a:ext uri="{FF2B5EF4-FFF2-40B4-BE49-F238E27FC236}">
                <a16:creationId xmlns:a16="http://schemas.microsoft.com/office/drawing/2014/main" id="{2F2B75F5-9326-2362-023C-7AC8FB0DEF7D}"/>
              </a:ext>
            </a:extLst>
          </p:cNvPr>
          <p:cNvSpPr txBox="1"/>
          <p:nvPr/>
        </p:nvSpPr>
        <p:spPr>
          <a:xfrm>
            <a:off x="1085660" y="2307265"/>
            <a:ext cx="10020680" cy="4062651"/>
          </a:xfrm>
          <a:prstGeom prst="rect">
            <a:avLst/>
          </a:prstGeom>
          <a:noFill/>
        </p:spPr>
        <p:txBody>
          <a:bodyPr wrap="square" rtlCol="0">
            <a:spAutoFit/>
          </a:bodyPr>
          <a:lstStyle/>
          <a:p>
            <a:r>
              <a:rPr lang="en-US" sz="2400" b="1" i="1" dirty="0">
                <a:solidFill>
                  <a:srgbClr val="2B3B47"/>
                </a:solidFill>
              </a:rPr>
              <a:t>Project Objectives:</a:t>
            </a:r>
          </a:p>
          <a:p>
            <a:pPr marL="285750" indent="-285750">
              <a:buFont typeface="Arial" panose="020B0604020202020204" pitchFamily="34" charset="0"/>
              <a:buChar char="•"/>
            </a:pPr>
            <a:r>
              <a:rPr lang="en-US" sz="2400" dirty="0"/>
              <a:t>Briefly summarize how extreme weather events, long-term climate changes, and climate resilience impact transportation project delivery, infrastructure life-cycles, and asset management practices.</a:t>
            </a:r>
          </a:p>
          <a:p>
            <a:pPr marL="285750" indent="-285750">
              <a:buFont typeface="Arial" panose="020B0604020202020204" pitchFamily="34" charset="0"/>
              <a:buChar char="•"/>
            </a:pPr>
            <a:r>
              <a:rPr lang="en-US" sz="2400" dirty="0"/>
              <a:t>Identify current and projected future climate variables to be considered during the design of transportation projects to increase resilience.</a:t>
            </a:r>
          </a:p>
          <a:p>
            <a:pPr marL="285750" indent="-285750">
              <a:buFont typeface="Arial" panose="020B0604020202020204" pitchFamily="34" charset="0"/>
              <a:buChar char="•"/>
            </a:pPr>
            <a:r>
              <a:rPr lang="en-US" sz="2400" dirty="0"/>
              <a:t>Develop recommendations for updating design processes that include consideration of extreme weather events and increase resilience to climate impacts.</a:t>
            </a:r>
          </a:p>
          <a:p>
            <a:pPr marL="285750" indent="-285750">
              <a:buFont typeface="Arial" panose="020B0604020202020204" pitchFamily="34" charset="0"/>
              <a:buChar char="•"/>
            </a:pPr>
            <a:r>
              <a:rPr lang="en-US" sz="2400" dirty="0"/>
              <a:t>Develop a project delivery climate change resilience design guide.</a:t>
            </a:r>
          </a:p>
          <a:p>
            <a:endParaRPr lang="en-US" dirty="0"/>
          </a:p>
        </p:txBody>
      </p:sp>
    </p:spTree>
    <p:extLst>
      <p:ext uri="{BB962C8B-B14F-4D97-AF65-F5344CB8AC3E}">
        <p14:creationId xmlns:p14="http://schemas.microsoft.com/office/powerpoint/2010/main" val="15208445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A12B96-DB42-A3A3-DA33-421AC706070C}"/>
              </a:ext>
            </a:extLst>
          </p:cNvPr>
          <p:cNvSpPr>
            <a:spLocks noGrp="1"/>
          </p:cNvSpPr>
          <p:nvPr>
            <p:ph type="title"/>
          </p:nvPr>
        </p:nvSpPr>
        <p:spPr>
          <a:xfrm>
            <a:off x="2145710" y="-106346"/>
            <a:ext cx="6756273" cy="762000"/>
          </a:xfrm>
        </p:spPr>
        <p:txBody>
          <a:bodyPr/>
          <a:lstStyle/>
          <a:p>
            <a:r>
              <a:rPr lang="en-US" dirty="0"/>
              <a:t>Primary Deliverables</a:t>
            </a:r>
          </a:p>
        </p:txBody>
      </p:sp>
      <p:sp>
        <p:nvSpPr>
          <p:cNvPr id="6" name="Text Placeholder 5">
            <a:extLst>
              <a:ext uri="{FF2B5EF4-FFF2-40B4-BE49-F238E27FC236}">
                <a16:creationId xmlns:a16="http://schemas.microsoft.com/office/drawing/2014/main" id="{1900F5D5-3365-DFE8-E9D5-528E83EC1BE7}"/>
              </a:ext>
            </a:extLst>
          </p:cNvPr>
          <p:cNvSpPr>
            <a:spLocks noGrp="1"/>
          </p:cNvSpPr>
          <p:nvPr>
            <p:ph type="body" sz="quarter" idx="13"/>
          </p:nvPr>
        </p:nvSpPr>
        <p:spPr/>
        <p:txBody>
          <a:bodyPr/>
          <a:lstStyle/>
          <a:p>
            <a:r>
              <a:rPr lang="en-US" dirty="0"/>
              <a:t>Resilience Design Guide</a:t>
            </a:r>
          </a:p>
          <a:p>
            <a:r>
              <a:rPr lang="en-US" dirty="0"/>
              <a:t>Design Standards Updates</a:t>
            </a:r>
          </a:p>
          <a:p>
            <a:pPr lvl="1"/>
            <a:r>
              <a:rPr lang="en-US" dirty="0"/>
              <a:t>Inland flooding</a:t>
            </a:r>
          </a:p>
          <a:p>
            <a:pPr lvl="1"/>
            <a:r>
              <a:rPr lang="en-US" dirty="0"/>
              <a:t>Temperature (bridges and pavements)</a:t>
            </a:r>
          </a:p>
          <a:p>
            <a:pPr lvl="1"/>
            <a:r>
              <a:rPr lang="en-US" dirty="0"/>
              <a:t>Sea level rise and coastal storm surge</a:t>
            </a:r>
          </a:p>
          <a:p>
            <a:r>
              <a:rPr lang="en-US" dirty="0"/>
              <a:t>Project Final Report</a:t>
            </a:r>
          </a:p>
        </p:txBody>
      </p:sp>
      <p:pic>
        <p:nvPicPr>
          <p:cNvPr id="8" name="Picture 7" descr="An aerial view of a forest&#10;&#10;Description automatically generated">
            <a:extLst>
              <a:ext uri="{FF2B5EF4-FFF2-40B4-BE49-F238E27FC236}">
                <a16:creationId xmlns:a16="http://schemas.microsoft.com/office/drawing/2014/main" id="{BBDC1C44-7AC1-245C-EAA3-D7E676C1AC91}"/>
              </a:ext>
            </a:extLst>
          </p:cNvPr>
          <p:cNvPicPr>
            <a:picLocks noChangeAspect="1"/>
          </p:cNvPicPr>
          <p:nvPr/>
        </p:nvPicPr>
        <p:blipFill>
          <a:blip r:embed="rId2"/>
          <a:stretch>
            <a:fillRect/>
          </a:stretch>
        </p:blipFill>
        <p:spPr>
          <a:xfrm>
            <a:off x="444500" y="1012210"/>
            <a:ext cx="4008663" cy="5186149"/>
          </a:xfrm>
          <a:prstGeom prst="rect">
            <a:avLst/>
          </a:prstGeom>
        </p:spPr>
      </p:pic>
      <p:sp>
        <p:nvSpPr>
          <p:cNvPr id="9" name="Rectangle: Rounded Corners 8">
            <a:extLst>
              <a:ext uri="{FF2B5EF4-FFF2-40B4-BE49-F238E27FC236}">
                <a16:creationId xmlns:a16="http://schemas.microsoft.com/office/drawing/2014/main" id="{FBAA220A-8C79-84AB-DB7E-CCC05F63AF46}"/>
              </a:ext>
            </a:extLst>
          </p:cNvPr>
          <p:cNvSpPr/>
          <p:nvPr/>
        </p:nvSpPr>
        <p:spPr>
          <a:xfrm>
            <a:off x="4835549" y="5424985"/>
            <a:ext cx="5697940" cy="773373"/>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Anticipated project completion: March 2025</a:t>
            </a:r>
          </a:p>
        </p:txBody>
      </p:sp>
    </p:spTree>
    <p:extLst>
      <p:ext uri="{BB962C8B-B14F-4D97-AF65-F5344CB8AC3E}">
        <p14:creationId xmlns:p14="http://schemas.microsoft.com/office/powerpoint/2010/main" val="38021816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D1C35C-F2A5-9A94-A59C-5A4DE8F03DEB}"/>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C7FE5BE6-03CB-EAD9-7555-95B7321E04B7}"/>
              </a:ext>
            </a:extLst>
          </p:cNvPr>
          <p:cNvSpPr>
            <a:spLocks noGrp="1"/>
          </p:cNvSpPr>
          <p:nvPr>
            <p:ph type="sldNum" sz="quarter" idx="12"/>
          </p:nvPr>
        </p:nvSpPr>
        <p:spPr/>
        <p:txBody>
          <a:bodyPr/>
          <a:lstStyle/>
          <a:p>
            <a:fld id="{2066355A-084C-D24E-9AD2-7E4FC41EA627}" type="slidenum">
              <a:rPr lang="en-US" smtClean="0"/>
              <a:t>21</a:t>
            </a:fld>
            <a:endParaRPr lang="en-US" dirty="0"/>
          </a:p>
        </p:txBody>
      </p:sp>
    </p:spTree>
    <p:extLst>
      <p:ext uri="{BB962C8B-B14F-4D97-AF65-F5344CB8AC3E}">
        <p14:creationId xmlns:p14="http://schemas.microsoft.com/office/powerpoint/2010/main" val="5917018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B4982B-BFA6-A9FA-3530-10A307AC8063}"/>
              </a:ext>
            </a:extLst>
          </p:cNvPr>
          <p:cNvSpPr>
            <a:spLocks noGrp="1"/>
          </p:cNvSpPr>
          <p:nvPr>
            <p:ph type="title"/>
          </p:nvPr>
        </p:nvSpPr>
        <p:spPr>
          <a:xfrm>
            <a:off x="370072" y="-173217"/>
            <a:ext cx="10474900" cy="762000"/>
          </a:xfrm>
        </p:spPr>
        <p:txBody>
          <a:bodyPr/>
          <a:lstStyle/>
          <a:p>
            <a:r>
              <a:rPr lang="en-US" dirty="0"/>
              <a:t>Assets, Components, and Stressors for Inland Flooding</a:t>
            </a:r>
          </a:p>
        </p:txBody>
      </p:sp>
      <p:sp>
        <p:nvSpPr>
          <p:cNvPr id="3" name="Slide Number Placeholder 2">
            <a:extLst>
              <a:ext uri="{FF2B5EF4-FFF2-40B4-BE49-F238E27FC236}">
                <a16:creationId xmlns:a16="http://schemas.microsoft.com/office/drawing/2014/main" id="{857C8D58-ADDD-0DAD-BFAD-D0F89DDAC5D2}"/>
              </a:ext>
            </a:extLst>
          </p:cNvPr>
          <p:cNvSpPr>
            <a:spLocks noGrp="1"/>
          </p:cNvSpPr>
          <p:nvPr>
            <p:ph type="sldNum" sz="quarter" idx="12"/>
          </p:nvPr>
        </p:nvSpPr>
        <p:spPr>
          <a:xfrm>
            <a:off x="9526815" y="6355292"/>
            <a:ext cx="2411186" cy="365125"/>
          </a:xfrm>
        </p:spPr>
        <p:txBody>
          <a:bodyPr/>
          <a:lstStyle/>
          <a:p>
            <a:fld id="{F384092C-9B9C-9748-AC6A-F06C9D03AD52}" type="slidenum">
              <a:rPr lang="en-US" smtClean="0"/>
              <a:pPr/>
              <a:t>3</a:t>
            </a:fld>
            <a:endParaRPr lang="en-US" dirty="0"/>
          </a:p>
        </p:txBody>
      </p:sp>
      <p:pic>
        <p:nvPicPr>
          <p:cNvPr id="8" name="Picture 7">
            <a:extLst>
              <a:ext uri="{FF2B5EF4-FFF2-40B4-BE49-F238E27FC236}">
                <a16:creationId xmlns:a16="http://schemas.microsoft.com/office/drawing/2014/main" id="{A76C38A8-E7F8-FA90-05D2-148BCF4633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131" y="535859"/>
            <a:ext cx="8870668" cy="5872358"/>
          </a:xfrm>
          <a:prstGeom prst="rect">
            <a:avLst/>
          </a:prstGeom>
          <a:noFill/>
        </p:spPr>
      </p:pic>
    </p:spTree>
    <p:extLst>
      <p:ext uri="{BB962C8B-B14F-4D97-AF65-F5344CB8AC3E}">
        <p14:creationId xmlns:p14="http://schemas.microsoft.com/office/powerpoint/2010/main" val="38770318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138" y="309294"/>
            <a:ext cx="11527723" cy="878794"/>
          </a:xfrm>
        </p:spPr>
        <p:txBody>
          <a:bodyPr>
            <a:normAutofit fontScale="90000"/>
          </a:bodyPr>
          <a:lstStyle/>
          <a:p>
            <a:r>
              <a:rPr lang="en-US" dirty="0"/>
              <a:t>Project Delivery Framework for Resilient Infrastructure</a:t>
            </a:r>
          </a:p>
        </p:txBody>
      </p:sp>
      <p:sp>
        <p:nvSpPr>
          <p:cNvPr id="2" name="Slide Number Placeholder 1"/>
          <p:cNvSpPr>
            <a:spLocks noGrp="1"/>
          </p:cNvSpPr>
          <p:nvPr>
            <p:ph type="sldNum" sz="quarter" idx="12"/>
          </p:nvPr>
        </p:nvSpPr>
        <p:spPr/>
        <p:txBody>
          <a:bodyPr/>
          <a:lstStyle/>
          <a:p>
            <a:fld id="{2066355A-084C-D24E-9AD2-7E4FC41EA627}" type="slidenum">
              <a:rPr lang="en-US" smtClean="0"/>
              <a:t>4</a:t>
            </a:fld>
            <a:endParaRPr lang="en-US" dirty="0"/>
          </a:p>
        </p:txBody>
      </p:sp>
      <p:pic>
        <p:nvPicPr>
          <p:cNvPr id="9" name="Content Placeholder 8">
            <a:extLst>
              <a:ext uri="{FF2B5EF4-FFF2-40B4-BE49-F238E27FC236}">
                <a16:creationId xmlns:a16="http://schemas.microsoft.com/office/drawing/2014/main" id="{9D245FCF-7EC8-DF3F-B0E4-9EAD2BED084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8463" y="1134363"/>
            <a:ext cx="10635916" cy="5243057"/>
          </a:xfrm>
          <a:prstGeom prst="rect">
            <a:avLst/>
          </a:prstGeom>
          <a:noFill/>
        </p:spPr>
      </p:pic>
    </p:spTree>
    <p:extLst>
      <p:ext uri="{BB962C8B-B14F-4D97-AF65-F5344CB8AC3E}">
        <p14:creationId xmlns:p14="http://schemas.microsoft.com/office/powerpoint/2010/main" val="17519392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AC60-B308-CC84-D433-76FDC79810C1}"/>
              </a:ext>
            </a:extLst>
          </p:cNvPr>
          <p:cNvSpPr>
            <a:spLocks noGrp="1"/>
          </p:cNvSpPr>
          <p:nvPr>
            <p:ph type="title"/>
          </p:nvPr>
        </p:nvSpPr>
        <p:spPr/>
        <p:txBody>
          <a:bodyPr/>
          <a:lstStyle/>
          <a:p>
            <a:r>
              <a:rPr lang="en-US" dirty="0"/>
              <a:t>Climate Risk Screening and Levels of Analysis</a:t>
            </a:r>
          </a:p>
        </p:txBody>
      </p:sp>
      <p:sp>
        <p:nvSpPr>
          <p:cNvPr id="3" name="Slide Number Placeholder 2">
            <a:extLst>
              <a:ext uri="{FF2B5EF4-FFF2-40B4-BE49-F238E27FC236}">
                <a16:creationId xmlns:a16="http://schemas.microsoft.com/office/drawing/2014/main" id="{246C763E-F0D7-A496-28EB-BA6BF6698642}"/>
              </a:ext>
            </a:extLst>
          </p:cNvPr>
          <p:cNvSpPr>
            <a:spLocks noGrp="1"/>
          </p:cNvSpPr>
          <p:nvPr>
            <p:ph type="sldNum" sz="quarter" idx="12"/>
          </p:nvPr>
        </p:nvSpPr>
        <p:spPr/>
        <p:txBody>
          <a:bodyPr/>
          <a:lstStyle/>
          <a:p>
            <a:fld id="{2066355A-084C-D24E-9AD2-7E4FC41EA627}" type="slidenum">
              <a:rPr lang="en-US" smtClean="0"/>
              <a:t>5</a:t>
            </a:fld>
            <a:endParaRPr lang="en-US" dirty="0"/>
          </a:p>
        </p:txBody>
      </p:sp>
    </p:spTree>
    <p:extLst>
      <p:ext uri="{BB962C8B-B14F-4D97-AF65-F5344CB8AC3E}">
        <p14:creationId xmlns:p14="http://schemas.microsoft.com/office/powerpoint/2010/main" val="7057703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2E1F5-4809-FCA7-B1F8-3A0B21DD87C2}"/>
              </a:ext>
            </a:extLst>
          </p:cNvPr>
          <p:cNvSpPr>
            <a:spLocks noGrp="1"/>
          </p:cNvSpPr>
          <p:nvPr>
            <p:ph type="title"/>
          </p:nvPr>
        </p:nvSpPr>
        <p:spPr/>
        <p:txBody>
          <a:bodyPr/>
          <a:lstStyle/>
          <a:p>
            <a:r>
              <a:rPr lang="en-US" dirty="0"/>
              <a:t>Climate Risk Screening: Criticality and Equity</a:t>
            </a:r>
          </a:p>
        </p:txBody>
      </p:sp>
      <p:sp>
        <p:nvSpPr>
          <p:cNvPr id="3" name="Slide Number Placeholder 2">
            <a:extLst>
              <a:ext uri="{FF2B5EF4-FFF2-40B4-BE49-F238E27FC236}">
                <a16:creationId xmlns:a16="http://schemas.microsoft.com/office/drawing/2014/main" id="{01EB33A8-98DF-AEAA-B75C-464B2611E142}"/>
              </a:ext>
            </a:extLst>
          </p:cNvPr>
          <p:cNvSpPr>
            <a:spLocks noGrp="1"/>
          </p:cNvSpPr>
          <p:nvPr>
            <p:ph type="sldNum" sz="quarter" idx="12"/>
          </p:nvPr>
        </p:nvSpPr>
        <p:spPr/>
        <p:txBody>
          <a:bodyPr/>
          <a:lstStyle/>
          <a:p>
            <a:fld id="{2066355A-084C-D24E-9AD2-7E4FC41EA627}" type="slidenum">
              <a:rPr lang="en-US" smtClean="0"/>
              <a:t>6</a:t>
            </a:fld>
            <a:endParaRPr lang="en-US" dirty="0"/>
          </a:p>
        </p:txBody>
      </p:sp>
      <p:graphicFrame>
        <p:nvGraphicFramePr>
          <p:cNvPr id="7" name="Table 6">
            <a:extLst>
              <a:ext uri="{FF2B5EF4-FFF2-40B4-BE49-F238E27FC236}">
                <a16:creationId xmlns:a16="http://schemas.microsoft.com/office/drawing/2014/main" id="{64C2D33C-303F-A16C-0DD1-78E7DCF0AE9C}"/>
              </a:ext>
            </a:extLst>
          </p:cNvPr>
          <p:cNvGraphicFramePr>
            <a:graphicFrameLocks noGrp="1"/>
          </p:cNvGraphicFramePr>
          <p:nvPr>
            <p:extLst>
              <p:ext uri="{D42A27DB-BD31-4B8C-83A1-F6EECF244321}">
                <p14:modId xmlns:p14="http://schemas.microsoft.com/office/powerpoint/2010/main" val="1600226333"/>
              </p:ext>
            </p:extLst>
          </p:nvPr>
        </p:nvGraphicFramePr>
        <p:xfrm>
          <a:off x="1323474" y="1417638"/>
          <a:ext cx="9926054" cy="4901517"/>
        </p:xfrm>
        <a:graphic>
          <a:graphicData uri="http://schemas.openxmlformats.org/drawingml/2006/table">
            <a:tbl>
              <a:tblPr firstRow="1" firstCol="1" bandRow="1">
                <a:tableStyleId>{5C22544A-7EE6-4342-B048-85BDC9FD1C3A}</a:tableStyleId>
              </a:tblPr>
              <a:tblGrid>
                <a:gridCol w="1550945">
                  <a:extLst>
                    <a:ext uri="{9D8B030D-6E8A-4147-A177-3AD203B41FA5}">
                      <a16:colId xmlns:a16="http://schemas.microsoft.com/office/drawing/2014/main" val="1987381812"/>
                    </a:ext>
                  </a:extLst>
                </a:gridCol>
                <a:gridCol w="2791703">
                  <a:extLst>
                    <a:ext uri="{9D8B030D-6E8A-4147-A177-3AD203B41FA5}">
                      <a16:colId xmlns:a16="http://schemas.microsoft.com/office/drawing/2014/main" val="1152559486"/>
                    </a:ext>
                  </a:extLst>
                </a:gridCol>
                <a:gridCol w="2791703">
                  <a:extLst>
                    <a:ext uri="{9D8B030D-6E8A-4147-A177-3AD203B41FA5}">
                      <a16:colId xmlns:a16="http://schemas.microsoft.com/office/drawing/2014/main" val="863339038"/>
                    </a:ext>
                  </a:extLst>
                </a:gridCol>
                <a:gridCol w="2791703">
                  <a:extLst>
                    <a:ext uri="{9D8B030D-6E8A-4147-A177-3AD203B41FA5}">
                      <a16:colId xmlns:a16="http://schemas.microsoft.com/office/drawing/2014/main" val="2432952297"/>
                    </a:ext>
                  </a:extLst>
                </a:gridCol>
              </a:tblGrid>
              <a:tr h="407191">
                <a:tc>
                  <a:txBody>
                    <a:bodyPr/>
                    <a:lstStyle/>
                    <a:p>
                      <a:pPr marL="0" marR="0" algn="ctr">
                        <a:lnSpc>
                          <a:spcPct val="90000"/>
                        </a:lnSpc>
                        <a:spcBef>
                          <a:spcPts val="0"/>
                        </a:spcBef>
                        <a:spcAft>
                          <a:spcPts val="0"/>
                        </a:spcAft>
                      </a:pPr>
                      <a:r>
                        <a:rPr lang="en-US" sz="2400" dirty="0">
                          <a:effectLst/>
                          <a:highlight>
                            <a:srgbClr val="0785F2"/>
                          </a:highlight>
                        </a:rPr>
                        <a:t>Risk Factor</a:t>
                      </a:r>
                      <a:endParaRPr lang="en-US" sz="2400" b="1" dirty="0">
                        <a:solidFill>
                          <a:srgbClr val="FFFFFF"/>
                        </a:solidFill>
                        <a:effectLst/>
                        <a:highlight>
                          <a:srgbClr val="0785F2"/>
                        </a:highlight>
                        <a:latin typeface="DM Sans" pitchFamily="2" charset="0"/>
                        <a:ea typeface="DM Sans Regular"/>
                        <a:cs typeface="DM Sans Regular"/>
                      </a:endParaRPr>
                    </a:p>
                  </a:txBody>
                  <a:tcPr marL="68580" marR="68580" marT="8890" marB="8890" anchor="b"/>
                </a:tc>
                <a:tc>
                  <a:txBody>
                    <a:bodyPr/>
                    <a:lstStyle/>
                    <a:p>
                      <a:pPr marL="0" marR="0" algn="ctr">
                        <a:lnSpc>
                          <a:spcPct val="90000"/>
                        </a:lnSpc>
                        <a:spcBef>
                          <a:spcPts val="0"/>
                        </a:spcBef>
                        <a:spcAft>
                          <a:spcPts val="0"/>
                        </a:spcAft>
                      </a:pPr>
                      <a:r>
                        <a:rPr lang="en-US" sz="2400" dirty="0">
                          <a:effectLst/>
                          <a:highlight>
                            <a:srgbClr val="0785F2"/>
                          </a:highlight>
                        </a:rPr>
                        <a:t>Low Risk</a:t>
                      </a:r>
                      <a:endParaRPr lang="en-US" sz="2400" b="1" dirty="0">
                        <a:solidFill>
                          <a:srgbClr val="FFFFFF"/>
                        </a:solidFill>
                        <a:effectLst/>
                        <a:highlight>
                          <a:srgbClr val="0785F2"/>
                        </a:highlight>
                        <a:latin typeface="DM Sans" pitchFamily="2" charset="0"/>
                        <a:ea typeface="DM Sans Regular"/>
                        <a:cs typeface="DM Sans Regular"/>
                      </a:endParaRPr>
                    </a:p>
                  </a:txBody>
                  <a:tcPr marL="68580" marR="68580" marT="8890" marB="8890" anchor="b"/>
                </a:tc>
                <a:tc>
                  <a:txBody>
                    <a:bodyPr/>
                    <a:lstStyle/>
                    <a:p>
                      <a:pPr marL="0" marR="0" algn="ctr">
                        <a:lnSpc>
                          <a:spcPct val="90000"/>
                        </a:lnSpc>
                        <a:spcBef>
                          <a:spcPts val="0"/>
                        </a:spcBef>
                        <a:spcAft>
                          <a:spcPts val="0"/>
                        </a:spcAft>
                      </a:pPr>
                      <a:r>
                        <a:rPr lang="en-US" sz="2400" dirty="0">
                          <a:effectLst/>
                          <a:highlight>
                            <a:srgbClr val="0785F2"/>
                          </a:highlight>
                        </a:rPr>
                        <a:t>Moderate Risk</a:t>
                      </a:r>
                      <a:endParaRPr lang="en-US" sz="2400" b="1" dirty="0">
                        <a:solidFill>
                          <a:srgbClr val="FFFFFF"/>
                        </a:solidFill>
                        <a:effectLst/>
                        <a:highlight>
                          <a:srgbClr val="0785F2"/>
                        </a:highlight>
                        <a:latin typeface="DM Sans" pitchFamily="2" charset="0"/>
                        <a:ea typeface="DM Sans Regular"/>
                        <a:cs typeface="DM Sans Regular"/>
                      </a:endParaRPr>
                    </a:p>
                  </a:txBody>
                  <a:tcPr marL="68580" marR="68580" marT="8890" marB="8890" anchor="b"/>
                </a:tc>
                <a:tc>
                  <a:txBody>
                    <a:bodyPr/>
                    <a:lstStyle/>
                    <a:p>
                      <a:pPr marL="0" marR="0" algn="ctr">
                        <a:lnSpc>
                          <a:spcPct val="90000"/>
                        </a:lnSpc>
                        <a:spcBef>
                          <a:spcPts val="0"/>
                        </a:spcBef>
                        <a:spcAft>
                          <a:spcPts val="0"/>
                        </a:spcAft>
                      </a:pPr>
                      <a:r>
                        <a:rPr lang="en-US" sz="2400" dirty="0">
                          <a:effectLst/>
                          <a:highlight>
                            <a:srgbClr val="0785F2"/>
                          </a:highlight>
                        </a:rPr>
                        <a:t>High Risk</a:t>
                      </a:r>
                      <a:endParaRPr lang="en-US" sz="2400" b="1" dirty="0">
                        <a:solidFill>
                          <a:srgbClr val="FFFFFF"/>
                        </a:solidFill>
                        <a:effectLst/>
                        <a:highlight>
                          <a:srgbClr val="0785F2"/>
                        </a:highlight>
                        <a:latin typeface="DM Sans" pitchFamily="2" charset="0"/>
                        <a:ea typeface="DM Sans Regular"/>
                        <a:cs typeface="DM Sans Regular"/>
                      </a:endParaRPr>
                    </a:p>
                  </a:txBody>
                  <a:tcPr marL="68580" marR="68580" marT="8890" marB="8890" anchor="b"/>
                </a:tc>
                <a:extLst>
                  <a:ext uri="{0D108BD9-81ED-4DB2-BD59-A6C34878D82A}">
                    <a16:rowId xmlns:a16="http://schemas.microsoft.com/office/drawing/2014/main" val="329214450"/>
                  </a:ext>
                </a:extLst>
              </a:tr>
              <a:tr h="2450868">
                <a:tc>
                  <a:txBody>
                    <a:bodyPr/>
                    <a:lstStyle/>
                    <a:p>
                      <a:pPr marL="0" marR="0" algn="l">
                        <a:lnSpc>
                          <a:spcPct val="110000"/>
                        </a:lnSpc>
                        <a:spcBef>
                          <a:spcPts val="0"/>
                        </a:spcBef>
                        <a:spcAft>
                          <a:spcPts val="0"/>
                        </a:spcAft>
                      </a:pPr>
                      <a:r>
                        <a:rPr lang="en-US" sz="2000" dirty="0">
                          <a:effectLst/>
                        </a:rPr>
                        <a:t>Criticality</a:t>
                      </a:r>
                      <a:endParaRPr lang="en-US" sz="2000" dirty="0">
                        <a:effectLs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dirty="0">
                          <a:effectLst/>
                        </a:rPr>
                        <a:t>Functional class: local</a:t>
                      </a:r>
                    </a:p>
                    <a:p>
                      <a:pPr marL="0" marR="0" algn="l">
                        <a:lnSpc>
                          <a:spcPct val="110000"/>
                        </a:lnSpc>
                        <a:spcBef>
                          <a:spcPts val="0"/>
                        </a:spcBef>
                        <a:spcAft>
                          <a:spcPts val="0"/>
                        </a:spcAft>
                      </a:pPr>
                      <a:r>
                        <a:rPr lang="en-US" sz="2000" dirty="0">
                          <a:effectLst/>
                        </a:rPr>
                        <a:t>Alternative routes: yes</a:t>
                      </a:r>
                      <a:endParaRPr lang="en-US" sz="2000" dirty="0">
                        <a:effectLs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a:effectLst/>
                        </a:rPr>
                        <a:t>Functional class: collector, minor arterial</a:t>
                      </a:r>
                    </a:p>
                    <a:p>
                      <a:pPr marL="0" marR="0" algn="l">
                        <a:lnSpc>
                          <a:spcPct val="110000"/>
                        </a:lnSpc>
                        <a:spcBef>
                          <a:spcPts val="0"/>
                        </a:spcBef>
                        <a:spcAft>
                          <a:spcPts val="0"/>
                        </a:spcAft>
                      </a:pPr>
                      <a:r>
                        <a:rPr lang="en-US" sz="2000">
                          <a:effectLst/>
                        </a:rPr>
                        <a:t>Alternative routes: yes, but less capacity</a:t>
                      </a:r>
                      <a:endParaRPr lang="en-US" sz="2000">
                        <a:effectLs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a:effectLst/>
                        </a:rPr>
                        <a:t>Functional class: major arterial, interstate, evacuation route</a:t>
                      </a:r>
                    </a:p>
                    <a:p>
                      <a:pPr marL="0" marR="0" algn="l">
                        <a:lnSpc>
                          <a:spcPct val="110000"/>
                        </a:lnSpc>
                        <a:spcBef>
                          <a:spcPts val="0"/>
                        </a:spcBef>
                        <a:spcAft>
                          <a:spcPts val="0"/>
                        </a:spcAft>
                      </a:pPr>
                      <a:r>
                        <a:rPr lang="en-US" sz="2000">
                          <a:effectLst/>
                        </a:rPr>
                        <a:t>Alternative routes: no, or with much less capacity.</a:t>
                      </a:r>
                      <a:endParaRPr lang="en-US" sz="2000">
                        <a:effectLst/>
                        <a:latin typeface="DM Sans" pitchFamily="2" charset="0"/>
                        <a:ea typeface="DM Sans Regular"/>
                        <a:cs typeface="Times New Roman (Body CS)"/>
                      </a:endParaRPr>
                    </a:p>
                  </a:txBody>
                  <a:tcPr marL="68580" marR="68580" marT="8890" marB="8890" anchor="ctr"/>
                </a:tc>
                <a:extLst>
                  <a:ext uri="{0D108BD9-81ED-4DB2-BD59-A6C34878D82A}">
                    <a16:rowId xmlns:a16="http://schemas.microsoft.com/office/drawing/2014/main" val="1648879045"/>
                  </a:ext>
                </a:extLst>
              </a:tr>
              <a:tr h="2043458">
                <a:tc>
                  <a:txBody>
                    <a:bodyPr/>
                    <a:lstStyle/>
                    <a:p>
                      <a:pPr marL="0" marR="0" algn="l">
                        <a:lnSpc>
                          <a:spcPct val="110000"/>
                        </a:lnSpc>
                        <a:spcBef>
                          <a:spcPts val="0"/>
                        </a:spcBef>
                        <a:spcAft>
                          <a:spcPts val="0"/>
                        </a:spcAft>
                      </a:pPr>
                      <a:r>
                        <a:rPr lang="en-US" sz="2000" baseline="0" dirty="0">
                          <a:solidFill>
                            <a:schemeClr val="tx1"/>
                          </a:solidFill>
                          <a:effectLst/>
                          <a:highlight>
                            <a:srgbClr val="F2F2F2"/>
                          </a:highlight>
                          <a:latin typeface="+mn-lt"/>
                          <a:ea typeface="DM Sans Regular"/>
                          <a:cs typeface="Times New Roman (Body CS)"/>
                        </a:rPr>
                        <a:t>Equity</a:t>
                      </a:r>
                    </a:p>
                  </a:txBody>
                  <a:tcPr marL="68580" marR="68580" marT="8890" marB="8890" anchor="ctr">
                    <a:solidFill>
                      <a:schemeClr val="accent1"/>
                    </a:solidFill>
                  </a:tcPr>
                </a:tc>
                <a:tc>
                  <a:txBody>
                    <a:bodyPr/>
                    <a:lstStyle/>
                    <a:p>
                      <a:pPr marL="0" marR="0" algn="l">
                        <a:lnSpc>
                          <a:spcPct val="110000"/>
                        </a:lnSpc>
                        <a:spcBef>
                          <a:spcPts val="0"/>
                        </a:spcBef>
                        <a:spcAft>
                          <a:spcPts val="0"/>
                        </a:spcAft>
                      </a:pPr>
                      <a:r>
                        <a:rPr lang="en-US" sz="2000" dirty="0">
                          <a:effectLst/>
                          <a:highlight>
                            <a:srgbClr val="F2F2F2"/>
                          </a:highlight>
                        </a:rPr>
                        <a:t>Impacted residences/ businesses are less than 10 percent disadvantaged communities.</a:t>
                      </a:r>
                      <a:endParaRPr lang="en-US" sz="2000" dirty="0">
                        <a:effectLst/>
                        <a:highlight>
                          <a:srgbClr val="F2F2F2"/>
                        </a:highligh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a:effectLst/>
                          <a:highlight>
                            <a:srgbClr val="F2F2F2"/>
                          </a:highlight>
                        </a:rPr>
                        <a:t>Impacted residences/ businesses are 10 to 50 percent disadvantaged communities.</a:t>
                      </a:r>
                      <a:endParaRPr lang="en-US" sz="2000">
                        <a:effectLst/>
                        <a:highlight>
                          <a:srgbClr val="F2F2F2"/>
                        </a:highligh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dirty="0">
                          <a:effectLst/>
                          <a:highlight>
                            <a:srgbClr val="F2F2F2"/>
                          </a:highlight>
                        </a:rPr>
                        <a:t>Impacted residences/ businesses are over 50 percent disadvantaged communities.</a:t>
                      </a:r>
                      <a:endParaRPr lang="en-US" sz="2000" dirty="0">
                        <a:effectLst/>
                        <a:highlight>
                          <a:srgbClr val="F2F2F2"/>
                        </a:highlight>
                        <a:latin typeface="DM Sans" pitchFamily="2" charset="0"/>
                        <a:ea typeface="DM Sans Regular"/>
                        <a:cs typeface="Times New Roman (Body CS)"/>
                      </a:endParaRPr>
                    </a:p>
                  </a:txBody>
                  <a:tcPr marL="68580" marR="68580" marT="8890" marB="8890" anchor="ctr"/>
                </a:tc>
                <a:extLst>
                  <a:ext uri="{0D108BD9-81ED-4DB2-BD59-A6C34878D82A}">
                    <a16:rowId xmlns:a16="http://schemas.microsoft.com/office/drawing/2014/main" val="3591844435"/>
                  </a:ext>
                </a:extLst>
              </a:tr>
            </a:tbl>
          </a:graphicData>
        </a:graphic>
      </p:graphicFrame>
    </p:spTree>
    <p:extLst>
      <p:ext uri="{BB962C8B-B14F-4D97-AF65-F5344CB8AC3E}">
        <p14:creationId xmlns:p14="http://schemas.microsoft.com/office/powerpoint/2010/main" val="34087335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BAD4-C0CE-3237-3EBA-7D3B8CEC9633}"/>
              </a:ext>
            </a:extLst>
          </p:cNvPr>
          <p:cNvSpPr>
            <a:spLocks noGrp="1"/>
          </p:cNvSpPr>
          <p:nvPr>
            <p:ph type="title"/>
          </p:nvPr>
        </p:nvSpPr>
        <p:spPr/>
        <p:txBody>
          <a:bodyPr>
            <a:normAutofit fontScale="90000"/>
          </a:bodyPr>
          <a:lstStyle/>
          <a:p>
            <a:r>
              <a:rPr lang="en-US" dirty="0"/>
              <a:t>Climate Risk Screening: Exposure Potential &amp; Sensitivity</a:t>
            </a:r>
          </a:p>
        </p:txBody>
      </p:sp>
      <p:sp>
        <p:nvSpPr>
          <p:cNvPr id="3" name="Slide Number Placeholder 2">
            <a:extLst>
              <a:ext uri="{FF2B5EF4-FFF2-40B4-BE49-F238E27FC236}">
                <a16:creationId xmlns:a16="http://schemas.microsoft.com/office/drawing/2014/main" id="{3B00D55B-7970-1B6F-5CFA-F6A5EB5A02A9}"/>
              </a:ext>
            </a:extLst>
          </p:cNvPr>
          <p:cNvSpPr>
            <a:spLocks noGrp="1"/>
          </p:cNvSpPr>
          <p:nvPr>
            <p:ph type="sldNum" sz="quarter" idx="12"/>
          </p:nvPr>
        </p:nvSpPr>
        <p:spPr/>
        <p:txBody>
          <a:bodyPr/>
          <a:lstStyle/>
          <a:p>
            <a:fld id="{2066355A-084C-D24E-9AD2-7E4FC41EA627}" type="slidenum">
              <a:rPr lang="en-US" smtClean="0"/>
              <a:t>7</a:t>
            </a:fld>
            <a:endParaRPr lang="en-US" dirty="0"/>
          </a:p>
        </p:txBody>
      </p:sp>
      <p:graphicFrame>
        <p:nvGraphicFramePr>
          <p:cNvPr id="7" name="Table 6">
            <a:extLst>
              <a:ext uri="{FF2B5EF4-FFF2-40B4-BE49-F238E27FC236}">
                <a16:creationId xmlns:a16="http://schemas.microsoft.com/office/drawing/2014/main" id="{D1E0E9AD-99A2-AAA5-CC76-BCFCC1380E36}"/>
              </a:ext>
            </a:extLst>
          </p:cNvPr>
          <p:cNvGraphicFramePr>
            <a:graphicFrameLocks noGrp="1"/>
          </p:cNvGraphicFramePr>
          <p:nvPr>
            <p:extLst>
              <p:ext uri="{D42A27DB-BD31-4B8C-83A1-F6EECF244321}">
                <p14:modId xmlns:p14="http://schemas.microsoft.com/office/powerpoint/2010/main" val="2916705316"/>
              </p:ext>
            </p:extLst>
          </p:nvPr>
        </p:nvGraphicFramePr>
        <p:xfrm>
          <a:off x="589547" y="1275347"/>
          <a:ext cx="11297408" cy="5087671"/>
        </p:xfrm>
        <a:graphic>
          <a:graphicData uri="http://schemas.openxmlformats.org/drawingml/2006/table">
            <a:tbl>
              <a:tblPr firstRow="1" firstCol="1" bandRow="1">
                <a:tableStyleId>{5C22544A-7EE6-4342-B048-85BDC9FD1C3A}</a:tableStyleId>
              </a:tblPr>
              <a:tblGrid>
                <a:gridCol w="1765220">
                  <a:extLst>
                    <a:ext uri="{9D8B030D-6E8A-4147-A177-3AD203B41FA5}">
                      <a16:colId xmlns:a16="http://schemas.microsoft.com/office/drawing/2014/main" val="2387556070"/>
                    </a:ext>
                  </a:extLst>
                </a:gridCol>
                <a:gridCol w="3177396">
                  <a:extLst>
                    <a:ext uri="{9D8B030D-6E8A-4147-A177-3AD203B41FA5}">
                      <a16:colId xmlns:a16="http://schemas.microsoft.com/office/drawing/2014/main" val="2456200731"/>
                    </a:ext>
                  </a:extLst>
                </a:gridCol>
                <a:gridCol w="3177396">
                  <a:extLst>
                    <a:ext uri="{9D8B030D-6E8A-4147-A177-3AD203B41FA5}">
                      <a16:colId xmlns:a16="http://schemas.microsoft.com/office/drawing/2014/main" val="60837315"/>
                    </a:ext>
                  </a:extLst>
                </a:gridCol>
                <a:gridCol w="3177396">
                  <a:extLst>
                    <a:ext uri="{9D8B030D-6E8A-4147-A177-3AD203B41FA5}">
                      <a16:colId xmlns:a16="http://schemas.microsoft.com/office/drawing/2014/main" val="2498363081"/>
                    </a:ext>
                  </a:extLst>
                </a:gridCol>
              </a:tblGrid>
              <a:tr h="310880">
                <a:tc>
                  <a:txBody>
                    <a:bodyPr/>
                    <a:lstStyle/>
                    <a:p>
                      <a:pPr marL="0" marR="0" algn="ctr">
                        <a:lnSpc>
                          <a:spcPct val="90000"/>
                        </a:lnSpc>
                        <a:spcBef>
                          <a:spcPts val="0"/>
                        </a:spcBef>
                        <a:spcAft>
                          <a:spcPts val="0"/>
                        </a:spcAft>
                      </a:pPr>
                      <a:r>
                        <a:rPr lang="en-US" sz="2400" dirty="0">
                          <a:effectLst/>
                          <a:highlight>
                            <a:srgbClr val="0785F2"/>
                          </a:highlight>
                        </a:rPr>
                        <a:t>Risk Factor</a:t>
                      </a:r>
                      <a:endParaRPr lang="en-US" sz="2400" b="1" dirty="0">
                        <a:solidFill>
                          <a:srgbClr val="FFFFFF"/>
                        </a:solidFill>
                        <a:effectLst/>
                        <a:highlight>
                          <a:srgbClr val="0785F2"/>
                        </a:highlight>
                        <a:latin typeface="DM Sans" pitchFamily="2" charset="0"/>
                        <a:ea typeface="DM Sans Regular"/>
                        <a:cs typeface="DM Sans Regular"/>
                      </a:endParaRPr>
                    </a:p>
                  </a:txBody>
                  <a:tcPr marL="68580" marR="68580" marT="8890" marB="8890" anchor="b"/>
                </a:tc>
                <a:tc>
                  <a:txBody>
                    <a:bodyPr/>
                    <a:lstStyle/>
                    <a:p>
                      <a:pPr marL="0" marR="0" algn="ctr">
                        <a:lnSpc>
                          <a:spcPct val="90000"/>
                        </a:lnSpc>
                        <a:spcBef>
                          <a:spcPts val="0"/>
                        </a:spcBef>
                        <a:spcAft>
                          <a:spcPts val="0"/>
                        </a:spcAft>
                      </a:pPr>
                      <a:r>
                        <a:rPr lang="en-US" sz="2400" dirty="0">
                          <a:effectLst/>
                          <a:highlight>
                            <a:srgbClr val="0785F2"/>
                          </a:highlight>
                        </a:rPr>
                        <a:t>Low Risk</a:t>
                      </a:r>
                      <a:endParaRPr lang="en-US" sz="2400" b="1" dirty="0">
                        <a:solidFill>
                          <a:srgbClr val="FFFFFF"/>
                        </a:solidFill>
                        <a:effectLst/>
                        <a:highlight>
                          <a:srgbClr val="0785F2"/>
                        </a:highlight>
                        <a:latin typeface="DM Sans" pitchFamily="2" charset="0"/>
                        <a:ea typeface="DM Sans Regular"/>
                        <a:cs typeface="DM Sans Regular"/>
                      </a:endParaRPr>
                    </a:p>
                  </a:txBody>
                  <a:tcPr marL="68580" marR="68580" marT="8890" marB="8890" anchor="b"/>
                </a:tc>
                <a:tc>
                  <a:txBody>
                    <a:bodyPr/>
                    <a:lstStyle/>
                    <a:p>
                      <a:pPr marL="0" marR="0" algn="ctr">
                        <a:lnSpc>
                          <a:spcPct val="90000"/>
                        </a:lnSpc>
                        <a:spcBef>
                          <a:spcPts val="0"/>
                        </a:spcBef>
                        <a:spcAft>
                          <a:spcPts val="0"/>
                        </a:spcAft>
                      </a:pPr>
                      <a:r>
                        <a:rPr lang="en-US" sz="2400" dirty="0">
                          <a:effectLst/>
                          <a:highlight>
                            <a:srgbClr val="0785F2"/>
                          </a:highlight>
                        </a:rPr>
                        <a:t>Moderate Risk</a:t>
                      </a:r>
                      <a:endParaRPr lang="en-US" sz="2400" b="1" dirty="0">
                        <a:solidFill>
                          <a:srgbClr val="FFFFFF"/>
                        </a:solidFill>
                        <a:effectLst/>
                        <a:highlight>
                          <a:srgbClr val="0785F2"/>
                        </a:highlight>
                        <a:latin typeface="DM Sans" pitchFamily="2" charset="0"/>
                        <a:ea typeface="DM Sans Regular"/>
                        <a:cs typeface="DM Sans Regular"/>
                      </a:endParaRPr>
                    </a:p>
                  </a:txBody>
                  <a:tcPr marL="68580" marR="68580" marT="8890" marB="8890" anchor="b"/>
                </a:tc>
                <a:tc>
                  <a:txBody>
                    <a:bodyPr/>
                    <a:lstStyle/>
                    <a:p>
                      <a:pPr marL="0" marR="0" algn="ctr">
                        <a:lnSpc>
                          <a:spcPct val="90000"/>
                        </a:lnSpc>
                        <a:spcBef>
                          <a:spcPts val="0"/>
                        </a:spcBef>
                        <a:spcAft>
                          <a:spcPts val="0"/>
                        </a:spcAft>
                      </a:pPr>
                      <a:r>
                        <a:rPr lang="en-US" sz="2400" dirty="0">
                          <a:effectLst/>
                          <a:highlight>
                            <a:srgbClr val="0785F2"/>
                          </a:highlight>
                        </a:rPr>
                        <a:t>High Risk</a:t>
                      </a:r>
                      <a:endParaRPr lang="en-US" sz="2400" b="1" dirty="0">
                        <a:solidFill>
                          <a:srgbClr val="FFFFFF"/>
                        </a:solidFill>
                        <a:effectLst/>
                        <a:highlight>
                          <a:srgbClr val="0785F2"/>
                        </a:highlight>
                        <a:latin typeface="DM Sans" pitchFamily="2" charset="0"/>
                        <a:ea typeface="DM Sans Regular"/>
                        <a:cs typeface="DM Sans Regular"/>
                      </a:endParaRPr>
                    </a:p>
                  </a:txBody>
                  <a:tcPr marL="68580" marR="68580" marT="8890" marB="8890" anchor="b"/>
                </a:tc>
                <a:extLst>
                  <a:ext uri="{0D108BD9-81ED-4DB2-BD59-A6C34878D82A}">
                    <a16:rowId xmlns:a16="http://schemas.microsoft.com/office/drawing/2014/main" val="2613576059"/>
                  </a:ext>
                </a:extLst>
              </a:tr>
              <a:tr h="2023811">
                <a:tc>
                  <a:txBody>
                    <a:bodyPr/>
                    <a:lstStyle/>
                    <a:p>
                      <a:pPr marL="0" marR="0" algn="l">
                        <a:lnSpc>
                          <a:spcPct val="110000"/>
                        </a:lnSpc>
                        <a:spcBef>
                          <a:spcPts val="0"/>
                        </a:spcBef>
                        <a:spcAft>
                          <a:spcPts val="0"/>
                        </a:spcAft>
                      </a:pPr>
                      <a:r>
                        <a:rPr lang="en-US" sz="2000" dirty="0">
                          <a:effectLst/>
                        </a:rPr>
                        <a:t>Exposure Potential: Roadways</a:t>
                      </a:r>
                      <a:endParaRPr lang="en-US" sz="2000" dirty="0">
                        <a:effectLs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dirty="0">
                          <a:effectLst/>
                        </a:rPr>
                        <a:t>Location: no significant drainageways</a:t>
                      </a:r>
                    </a:p>
                    <a:p>
                      <a:pPr marL="0" marR="0" algn="l">
                        <a:lnSpc>
                          <a:spcPct val="110000"/>
                        </a:lnSpc>
                        <a:spcBef>
                          <a:spcPts val="0"/>
                        </a:spcBef>
                        <a:spcAft>
                          <a:spcPts val="0"/>
                        </a:spcAft>
                      </a:pPr>
                      <a:r>
                        <a:rPr lang="en-US" sz="2000" dirty="0">
                          <a:effectLst/>
                        </a:rPr>
                        <a:t>Service life: &lt; 30 years</a:t>
                      </a:r>
                    </a:p>
                    <a:p>
                      <a:pPr marL="0" marR="0" algn="l">
                        <a:lnSpc>
                          <a:spcPct val="110000"/>
                        </a:lnSpc>
                        <a:spcBef>
                          <a:spcPts val="0"/>
                        </a:spcBef>
                        <a:spcAft>
                          <a:spcPts val="0"/>
                        </a:spcAft>
                      </a:pPr>
                      <a:r>
                        <a:rPr lang="en-US" sz="2000" dirty="0">
                          <a:effectLst/>
                        </a:rPr>
                        <a:t>History of flooding: None</a:t>
                      </a:r>
                    </a:p>
                    <a:p>
                      <a:pPr marL="0" marR="0" algn="l">
                        <a:lnSpc>
                          <a:spcPct val="110000"/>
                        </a:lnSpc>
                        <a:spcBef>
                          <a:spcPts val="0"/>
                        </a:spcBef>
                        <a:spcAft>
                          <a:spcPts val="0"/>
                        </a:spcAft>
                      </a:pPr>
                      <a:r>
                        <a:rPr lang="en-US" sz="2000" dirty="0">
                          <a:effectLst/>
                        </a:rPr>
                        <a:t>History of repetitive damages/repairs: None </a:t>
                      </a:r>
                      <a:endParaRPr lang="en-US" sz="2000" dirty="0">
                        <a:effectLs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a:effectLst/>
                        </a:rPr>
                        <a:t>Location: crosses significant floodplain(s)</a:t>
                      </a:r>
                    </a:p>
                    <a:p>
                      <a:pPr marL="0" marR="0" algn="l">
                        <a:lnSpc>
                          <a:spcPct val="110000"/>
                        </a:lnSpc>
                        <a:spcBef>
                          <a:spcPts val="0"/>
                        </a:spcBef>
                        <a:spcAft>
                          <a:spcPts val="0"/>
                        </a:spcAft>
                      </a:pPr>
                      <a:r>
                        <a:rPr lang="en-US" sz="2000">
                          <a:effectLst/>
                        </a:rPr>
                        <a:t>Service life: 30-75 years</a:t>
                      </a:r>
                    </a:p>
                    <a:p>
                      <a:pPr marL="0" marR="0" algn="l">
                        <a:lnSpc>
                          <a:spcPct val="110000"/>
                        </a:lnSpc>
                        <a:spcBef>
                          <a:spcPts val="0"/>
                        </a:spcBef>
                        <a:spcAft>
                          <a:spcPts val="0"/>
                        </a:spcAft>
                      </a:pPr>
                      <a:r>
                        <a:rPr lang="en-US" sz="2000">
                          <a:effectLst/>
                        </a:rPr>
                        <a:t>History of flooding: Nuisance</a:t>
                      </a:r>
                    </a:p>
                    <a:p>
                      <a:pPr marL="0" marR="0" algn="l">
                        <a:lnSpc>
                          <a:spcPct val="110000"/>
                        </a:lnSpc>
                        <a:spcBef>
                          <a:spcPts val="0"/>
                        </a:spcBef>
                        <a:spcAft>
                          <a:spcPts val="0"/>
                        </a:spcAft>
                      </a:pPr>
                      <a:r>
                        <a:rPr lang="en-US" sz="2000">
                          <a:effectLst/>
                        </a:rPr>
                        <a:t>History of repetitive damages/repairs: Typical </a:t>
                      </a:r>
                      <a:endParaRPr lang="en-US" sz="2000">
                        <a:effectLs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dirty="0">
                          <a:effectLst/>
                        </a:rPr>
                        <a:t>Location: parallel and within significant floodplains</a:t>
                      </a:r>
                    </a:p>
                    <a:p>
                      <a:pPr marL="0" marR="0" algn="l">
                        <a:lnSpc>
                          <a:spcPct val="110000"/>
                        </a:lnSpc>
                        <a:spcBef>
                          <a:spcPts val="0"/>
                        </a:spcBef>
                        <a:spcAft>
                          <a:spcPts val="0"/>
                        </a:spcAft>
                      </a:pPr>
                      <a:r>
                        <a:rPr lang="en-US" sz="2000" dirty="0">
                          <a:effectLst/>
                        </a:rPr>
                        <a:t>Service life: &gt; 75 years</a:t>
                      </a:r>
                    </a:p>
                    <a:p>
                      <a:pPr marL="0" marR="0" algn="l">
                        <a:lnSpc>
                          <a:spcPct val="110000"/>
                        </a:lnSpc>
                        <a:spcBef>
                          <a:spcPts val="0"/>
                        </a:spcBef>
                        <a:spcAft>
                          <a:spcPts val="0"/>
                        </a:spcAft>
                      </a:pPr>
                      <a:r>
                        <a:rPr lang="en-US" sz="2000" dirty="0">
                          <a:effectLst/>
                        </a:rPr>
                        <a:t>History of flooding: Notable</a:t>
                      </a:r>
                    </a:p>
                    <a:p>
                      <a:pPr marL="0" marR="0" algn="l">
                        <a:lnSpc>
                          <a:spcPct val="110000"/>
                        </a:lnSpc>
                        <a:spcBef>
                          <a:spcPts val="0"/>
                        </a:spcBef>
                        <a:spcAft>
                          <a:spcPts val="0"/>
                        </a:spcAft>
                      </a:pPr>
                      <a:r>
                        <a:rPr lang="en-US" sz="2000" dirty="0">
                          <a:effectLst/>
                        </a:rPr>
                        <a:t>History of repetitive damages/repairs: Notable</a:t>
                      </a:r>
                      <a:endParaRPr lang="en-US" sz="2000" dirty="0">
                        <a:effectLst/>
                        <a:latin typeface="DM Sans" pitchFamily="2" charset="0"/>
                        <a:ea typeface="DM Sans Regular"/>
                        <a:cs typeface="Times New Roman (Body CS)"/>
                      </a:endParaRPr>
                    </a:p>
                  </a:txBody>
                  <a:tcPr marL="68580" marR="68580" marT="8890" marB="8890" anchor="ctr"/>
                </a:tc>
                <a:extLst>
                  <a:ext uri="{0D108BD9-81ED-4DB2-BD59-A6C34878D82A}">
                    <a16:rowId xmlns:a16="http://schemas.microsoft.com/office/drawing/2014/main" val="3872085660"/>
                  </a:ext>
                </a:extLst>
              </a:tr>
              <a:tr h="2023811">
                <a:tc>
                  <a:txBody>
                    <a:bodyPr/>
                    <a:lstStyle/>
                    <a:p>
                      <a:pPr marL="0" marR="0" algn="l">
                        <a:lnSpc>
                          <a:spcPct val="110000"/>
                        </a:lnSpc>
                        <a:spcBef>
                          <a:spcPts val="0"/>
                        </a:spcBef>
                        <a:spcAft>
                          <a:spcPts val="0"/>
                        </a:spcAft>
                      </a:pPr>
                      <a:r>
                        <a:rPr lang="en-US" sz="2000" baseline="0" dirty="0">
                          <a:solidFill>
                            <a:schemeClr val="tx1"/>
                          </a:solidFill>
                          <a:effectLst/>
                          <a:highlight>
                            <a:srgbClr val="F2F2F2"/>
                          </a:highlight>
                        </a:rPr>
                        <a:t>Exposure Potential: Bridges</a:t>
                      </a:r>
                      <a:endParaRPr lang="en-US" sz="2000" baseline="0" dirty="0">
                        <a:solidFill>
                          <a:schemeClr val="tx1"/>
                        </a:solidFill>
                        <a:effectLst/>
                        <a:highlight>
                          <a:srgbClr val="F2F2F2"/>
                        </a:highligh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a:effectLst/>
                          <a:highlight>
                            <a:srgbClr val="F2F2F2"/>
                          </a:highlight>
                        </a:rPr>
                        <a:t>Freeboard: &gt; 4 ft</a:t>
                      </a:r>
                    </a:p>
                    <a:p>
                      <a:pPr marL="0" marR="0" algn="l">
                        <a:lnSpc>
                          <a:spcPct val="110000"/>
                        </a:lnSpc>
                        <a:spcBef>
                          <a:spcPts val="0"/>
                        </a:spcBef>
                        <a:spcAft>
                          <a:spcPts val="0"/>
                        </a:spcAft>
                      </a:pPr>
                      <a:r>
                        <a:rPr lang="en-US" sz="2000">
                          <a:effectLst/>
                          <a:highlight>
                            <a:srgbClr val="F2F2F2"/>
                          </a:highlight>
                        </a:rPr>
                        <a:t>Navigation permit: no</a:t>
                      </a:r>
                    </a:p>
                    <a:p>
                      <a:pPr marL="0" marR="0" algn="l">
                        <a:lnSpc>
                          <a:spcPct val="110000"/>
                        </a:lnSpc>
                        <a:spcBef>
                          <a:spcPts val="0"/>
                        </a:spcBef>
                        <a:spcAft>
                          <a:spcPts val="0"/>
                        </a:spcAft>
                      </a:pPr>
                      <a:r>
                        <a:rPr lang="en-US" sz="2000">
                          <a:effectLst/>
                          <a:highlight>
                            <a:srgbClr val="F2F2F2"/>
                          </a:highlight>
                        </a:rPr>
                        <a:t>Navigability: no</a:t>
                      </a:r>
                    </a:p>
                    <a:p>
                      <a:pPr marL="0" marR="0" algn="l">
                        <a:lnSpc>
                          <a:spcPct val="110000"/>
                        </a:lnSpc>
                        <a:spcBef>
                          <a:spcPts val="0"/>
                        </a:spcBef>
                        <a:spcAft>
                          <a:spcPts val="0"/>
                        </a:spcAft>
                      </a:pPr>
                      <a:r>
                        <a:rPr lang="en-US" sz="2000">
                          <a:effectLst/>
                          <a:highlight>
                            <a:srgbClr val="F2F2F2"/>
                          </a:highlight>
                        </a:rPr>
                        <a:t>Waterway or floodway width: &lt; 50 ft</a:t>
                      </a:r>
                    </a:p>
                    <a:p>
                      <a:pPr marL="0" marR="0" algn="l">
                        <a:lnSpc>
                          <a:spcPct val="110000"/>
                        </a:lnSpc>
                        <a:spcBef>
                          <a:spcPts val="0"/>
                        </a:spcBef>
                        <a:spcAft>
                          <a:spcPts val="0"/>
                        </a:spcAft>
                      </a:pPr>
                      <a:r>
                        <a:rPr lang="en-US" sz="2000">
                          <a:effectLst/>
                          <a:highlight>
                            <a:srgbClr val="F2F2F2"/>
                          </a:highlight>
                        </a:rPr>
                        <a:t>Bridge length: &lt; 100 ft</a:t>
                      </a:r>
                      <a:endParaRPr lang="en-US" sz="2000">
                        <a:effectLst/>
                        <a:highlight>
                          <a:srgbClr val="F2F2F2"/>
                        </a:highligh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a:effectLst/>
                          <a:highlight>
                            <a:srgbClr val="F2F2F2"/>
                          </a:highlight>
                        </a:rPr>
                        <a:t>Freeboard: 2-4 ft</a:t>
                      </a:r>
                    </a:p>
                    <a:p>
                      <a:pPr marL="0" marR="0" algn="l">
                        <a:lnSpc>
                          <a:spcPct val="110000"/>
                        </a:lnSpc>
                        <a:spcBef>
                          <a:spcPts val="0"/>
                        </a:spcBef>
                        <a:spcAft>
                          <a:spcPts val="0"/>
                        </a:spcAft>
                      </a:pPr>
                      <a:r>
                        <a:rPr lang="en-US" sz="2000">
                          <a:effectLst/>
                          <a:highlight>
                            <a:srgbClr val="F2F2F2"/>
                          </a:highlight>
                        </a:rPr>
                        <a:t>Navigation permit: yes </a:t>
                      </a:r>
                    </a:p>
                    <a:p>
                      <a:pPr marL="0" marR="0" algn="l">
                        <a:lnSpc>
                          <a:spcPct val="110000"/>
                        </a:lnSpc>
                        <a:spcBef>
                          <a:spcPts val="0"/>
                        </a:spcBef>
                        <a:spcAft>
                          <a:spcPts val="0"/>
                        </a:spcAft>
                      </a:pPr>
                      <a:r>
                        <a:rPr lang="en-US" sz="2000">
                          <a:effectLst/>
                          <a:highlight>
                            <a:srgbClr val="F2F2F2"/>
                          </a:highlight>
                        </a:rPr>
                        <a:t>Navigability: yes</a:t>
                      </a:r>
                    </a:p>
                    <a:p>
                      <a:pPr marL="0" marR="0" algn="l">
                        <a:lnSpc>
                          <a:spcPct val="110000"/>
                        </a:lnSpc>
                        <a:spcBef>
                          <a:spcPts val="0"/>
                        </a:spcBef>
                        <a:spcAft>
                          <a:spcPts val="0"/>
                        </a:spcAft>
                      </a:pPr>
                      <a:r>
                        <a:rPr lang="en-US" sz="2000">
                          <a:effectLst/>
                          <a:highlight>
                            <a:srgbClr val="F2F2F2"/>
                          </a:highlight>
                        </a:rPr>
                        <a:t>Waterway or floodway width: 50 – 150 ft</a:t>
                      </a:r>
                    </a:p>
                    <a:p>
                      <a:pPr marL="0" marR="0" algn="l">
                        <a:lnSpc>
                          <a:spcPct val="110000"/>
                        </a:lnSpc>
                        <a:spcBef>
                          <a:spcPts val="0"/>
                        </a:spcBef>
                        <a:spcAft>
                          <a:spcPts val="0"/>
                        </a:spcAft>
                      </a:pPr>
                      <a:r>
                        <a:rPr lang="en-US" sz="2000">
                          <a:effectLst/>
                          <a:highlight>
                            <a:srgbClr val="F2F2F2"/>
                          </a:highlight>
                        </a:rPr>
                        <a:t>Bridge length: 100–250 ft</a:t>
                      </a:r>
                      <a:endParaRPr lang="en-US" sz="2000">
                        <a:effectLst/>
                        <a:highlight>
                          <a:srgbClr val="F2F2F2"/>
                        </a:highligh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a:effectLst/>
                          <a:highlight>
                            <a:srgbClr val="F2F2F2"/>
                          </a:highlight>
                        </a:rPr>
                        <a:t>Freeboard: &lt; 2 ft</a:t>
                      </a:r>
                    </a:p>
                    <a:p>
                      <a:pPr marL="0" marR="0" algn="l">
                        <a:lnSpc>
                          <a:spcPct val="110000"/>
                        </a:lnSpc>
                        <a:spcBef>
                          <a:spcPts val="0"/>
                        </a:spcBef>
                        <a:spcAft>
                          <a:spcPts val="0"/>
                        </a:spcAft>
                      </a:pPr>
                      <a:r>
                        <a:rPr lang="en-US" sz="2000">
                          <a:effectLst/>
                          <a:highlight>
                            <a:srgbClr val="F2F2F2"/>
                          </a:highlight>
                        </a:rPr>
                        <a:t>Navigation permit: yes</a:t>
                      </a:r>
                    </a:p>
                    <a:p>
                      <a:pPr marL="0" marR="0" algn="l">
                        <a:lnSpc>
                          <a:spcPct val="110000"/>
                        </a:lnSpc>
                        <a:spcBef>
                          <a:spcPts val="0"/>
                        </a:spcBef>
                        <a:spcAft>
                          <a:spcPts val="0"/>
                        </a:spcAft>
                      </a:pPr>
                      <a:r>
                        <a:rPr lang="en-US" sz="2000">
                          <a:effectLst/>
                          <a:highlight>
                            <a:srgbClr val="F2F2F2"/>
                          </a:highlight>
                        </a:rPr>
                        <a:t>Navigability: yes</a:t>
                      </a:r>
                    </a:p>
                    <a:p>
                      <a:pPr marL="0" marR="0" algn="l">
                        <a:lnSpc>
                          <a:spcPct val="110000"/>
                        </a:lnSpc>
                        <a:spcBef>
                          <a:spcPts val="0"/>
                        </a:spcBef>
                        <a:spcAft>
                          <a:spcPts val="0"/>
                        </a:spcAft>
                      </a:pPr>
                      <a:r>
                        <a:rPr lang="en-US" sz="2000">
                          <a:effectLst/>
                          <a:highlight>
                            <a:srgbClr val="F2F2F2"/>
                          </a:highlight>
                        </a:rPr>
                        <a:t>Waterway or floodway width: &gt; 150 ft</a:t>
                      </a:r>
                    </a:p>
                    <a:p>
                      <a:pPr marL="0" marR="0" algn="l">
                        <a:lnSpc>
                          <a:spcPct val="110000"/>
                        </a:lnSpc>
                        <a:spcBef>
                          <a:spcPts val="0"/>
                        </a:spcBef>
                        <a:spcAft>
                          <a:spcPts val="0"/>
                        </a:spcAft>
                      </a:pPr>
                      <a:r>
                        <a:rPr lang="en-US" sz="2000">
                          <a:effectLst/>
                          <a:highlight>
                            <a:srgbClr val="F2F2F2"/>
                          </a:highlight>
                        </a:rPr>
                        <a:t>Bridge length: &gt; 250 ft</a:t>
                      </a:r>
                      <a:endParaRPr lang="en-US" sz="2000">
                        <a:effectLst/>
                        <a:highlight>
                          <a:srgbClr val="F2F2F2"/>
                        </a:highlight>
                        <a:latin typeface="DM Sans" pitchFamily="2" charset="0"/>
                        <a:ea typeface="DM Sans Regular"/>
                        <a:cs typeface="Times New Roman (Body CS)"/>
                      </a:endParaRPr>
                    </a:p>
                  </a:txBody>
                  <a:tcPr marL="68580" marR="68580" marT="8890" marB="8890" anchor="ctr"/>
                </a:tc>
                <a:extLst>
                  <a:ext uri="{0D108BD9-81ED-4DB2-BD59-A6C34878D82A}">
                    <a16:rowId xmlns:a16="http://schemas.microsoft.com/office/drawing/2014/main" val="3719595497"/>
                  </a:ext>
                </a:extLst>
              </a:tr>
              <a:tr h="689846">
                <a:tc>
                  <a:txBody>
                    <a:bodyPr/>
                    <a:lstStyle/>
                    <a:p>
                      <a:pPr marL="0" marR="0" algn="l">
                        <a:lnSpc>
                          <a:spcPct val="110000"/>
                        </a:lnSpc>
                        <a:spcBef>
                          <a:spcPts val="0"/>
                        </a:spcBef>
                        <a:spcAft>
                          <a:spcPts val="0"/>
                        </a:spcAft>
                      </a:pPr>
                      <a:r>
                        <a:rPr lang="en-US" sz="2000">
                          <a:effectLst/>
                        </a:rPr>
                        <a:t>Sensitivity: Bridges</a:t>
                      </a:r>
                      <a:endParaRPr lang="en-US" sz="2000">
                        <a:effectLs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a:effectLst/>
                        </a:rPr>
                        <a:t>Scour rating: N, 8-9</a:t>
                      </a:r>
                      <a:endParaRPr lang="en-US" sz="2000">
                        <a:effectLs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a:effectLst/>
                        </a:rPr>
                        <a:t>Scour rating: 5-7</a:t>
                      </a:r>
                      <a:endParaRPr lang="en-US" sz="2000">
                        <a:effectLst/>
                        <a:latin typeface="DM Sans" pitchFamily="2" charset="0"/>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000" dirty="0">
                          <a:effectLst/>
                        </a:rPr>
                        <a:t>Scour rating: 0-4, U</a:t>
                      </a:r>
                      <a:endParaRPr lang="en-US" sz="2000" dirty="0">
                        <a:effectLst/>
                        <a:latin typeface="DM Sans" pitchFamily="2" charset="0"/>
                        <a:ea typeface="DM Sans Regular"/>
                        <a:cs typeface="Times New Roman (Body CS)"/>
                      </a:endParaRPr>
                    </a:p>
                  </a:txBody>
                  <a:tcPr marL="68580" marR="68580" marT="8890" marB="8890" anchor="ctr"/>
                </a:tc>
                <a:extLst>
                  <a:ext uri="{0D108BD9-81ED-4DB2-BD59-A6C34878D82A}">
                    <a16:rowId xmlns:a16="http://schemas.microsoft.com/office/drawing/2014/main" val="3259358812"/>
                  </a:ext>
                </a:extLst>
              </a:tr>
            </a:tbl>
          </a:graphicData>
        </a:graphic>
      </p:graphicFrame>
    </p:spTree>
    <p:extLst>
      <p:ext uri="{BB962C8B-B14F-4D97-AF65-F5344CB8AC3E}">
        <p14:creationId xmlns:p14="http://schemas.microsoft.com/office/powerpoint/2010/main" val="12429133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2380-E07D-B3A3-B2E8-C71B382AADAD}"/>
              </a:ext>
            </a:extLst>
          </p:cNvPr>
          <p:cNvSpPr>
            <a:spLocks noGrp="1"/>
          </p:cNvSpPr>
          <p:nvPr>
            <p:ph type="title"/>
          </p:nvPr>
        </p:nvSpPr>
        <p:spPr/>
        <p:txBody>
          <a:bodyPr/>
          <a:lstStyle/>
          <a:p>
            <a:r>
              <a:rPr lang="en-US" dirty="0"/>
              <a:t>Climate Risk Screening: Site-specific Adjustments</a:t>
            </a:r>
          </a:p>
        </p:txBody>
      </p:sp>
      <p:sp>
        <p:nvSpPr>
          <p:cNvPr id="3" name="Slide Number Placeholder 2">
            <a:extLst>
              <a:ext uri="{FF2B5EF4-FFF2-40B4-BE49-F238E27FC236}">
                <a16:creationId xmlns:a16="http://schemas.microsoft.com/office/drawing/2014/main" id="{6635A413-96EB-2112-4369-60B67814D3EA}"/>
              </a:ext>
            </a:extLst>
          </p:cNvPr>
          <p:cNvSpPr>
            <a:spLocks noGrp="1"/>
          </p:cNvSpPr>
          <p:nvPr>
            <p:ph type="sldNum" sz="quarter" idx="12"/>
          </p:nvPr>
        </p:nvSpPr>
        <p:spPr/>
        <p:txBody>
          <a:bodyPr/>
          <a:lstStyle/>
          <a:p>
            <a:fld id="{2066355A-084C-D24E-9AD2-7E4FC41EA627}" type="slidenum">
              <a:rPr lang="en-US" smtClean="0"/>
              <a:t>8</a:t>
            </a:fld>
            <a:endParaRPr lang="en-US" dirty="0"/>
          </a:p>
        </p:txBody>
      </p:sp>
      <p:graphicFrame>
        <p:nvGraphicFramePr>
          <p:cNvPr id="8" name="Table 7">
            <a:extLst>
              <a:ext uri="{FF2B5EF4-FFF2-40B4-BE49-F238E27FC236}">
                <a16:creationId xmlns:a16="http://schemas.microsoft.com/office/drawing/2014/main" id="{6256C92D-94D4-CFC4-898A-6B8399528A91}"/>
              </a:ext>
            </a:extLst>
          </p:cNvPr>
          <p:cNvGraphicFramePr>
            <a:graphicFrameLocks noGrp="1"/>
          </p:cNvGraphicFramePr>
          <p:nvPr>
            <p:extLst>
              <p:ext uri="{D42A27DB-BD31-4B8C-83A1-F6EECF244321}">
                <p14:modId xmlns:p14="http://schemas.microsoft.com/office/powerpoint/2010/main" val="3261549656"/>
              </p:ext>
            </p:extLst>
          </p:nvPr>
        </p:nvGraphicFramePr>
        <p:xfrm>
          <a:off x="168442" y="1479883"/>
          <a:ext cx="11735722" cy="4630485"/>
        </p:xfrm>
        <a:graphic>
          <a:graphicData uri="http://schemas.openxmlformats.org/drawingml/2006/table">
            <a:tbl>
              <a:tblPr firstRow="1" firstCol="1" bandRow="1">
                <a:tableStyleId>{5C22544A-7EE6-4342-B048-85BDC9FD1C3A}</a:tableStyleId>
              </a:tblPr>
              <a:tblGrid>
                <a:gridCol w="2933303">
                  <a:extLst>
                    <a:ext uri="{9D8B030D-6E8A-4147-A177-3AD203B41FA5}">
                      <a16:colId xmlns:a16="http://schemas.microsoft.com/office/drawing/2014/main" val="3031921822"/>
                    </a:ext>
                  </a:extLst>
                </a:gridCol>
                <a:gridCol w="2933303">
                  <a:extLst>
                    <a:ext uri="{9D8B030D-6E8A-4147-A177-3AD203B41FA5}">
                      <a16:colId xmlns:a16="http://schemas.microsoft.com/office/drawing/2014/main" val="2662106948"/>
                    </a:ext>
                  </a:extLst>
                </a:gridCol>
                <a:gridCol w="3265363">
                  <a:extLst>
                    <a:ext uri="{9D8B030D-6E8A-4147-A177-3AD203B41FA5}">
                      <a16:colId xmlns:a16="http://schemas.microsoft.com/office/drawing/2014/main" val="1421081877"/>
                    </a:ext>
                  </a:extLst>
                </a:gridCol>
                <a:gridCol w="2603753">
                  <a:extLst>
                    <a:ext uri="{9D8B030D-6E8A-4147-A177-3AD203B41FA5}">
                      <a16:colId xmlns:a16="http://schemas.microsoft.com/office/drawing/2014/main" val="1376960641"/>
                    </a:ext>
                  </a:extLst>
                </a:gridCol>
              </a:tblGrid>
              <a:tr h="295392">
                <a:tc>
                  <a:txBody>
                    <a:bodyPr/>
                    <a:lstStyle/>
                    <a:p>
                      <a:pPr marL="0" marR="0" algn="ctr">
                        <a:lnSpc>
                          <a:spcPct val="90000"/>
                        </a:lnSpc>
                        <a:spcBef>
                          <a:spcPts val="0"/>
                        </a:spcBef>
                        <a:spcAft>
                          <a:spcPts val="0"/>
                        </a:spcAft>
                      </a:pPr>
                      <a:r>
                        <a:rPr lang="en-US" sz="2800" dirty="0">
                          <a:effectLst/>
                        </a:rPr>
                        <a:t>Risk Factor</a:t>
                      </a:r>
                      <a:endParaRPr lang="en-US" sz="2800" b="1" dirty="0">
                        <a:solidFill>
                          <a:srgbClr val="FFFFFF"/>
                        </a:solidFill>
                        <a:effectLst/>
                        <a:latin typeface="DM Sans"/>
                        <a:ea typeface="DM Sans Regular"/>
                        <a:cs typeface="DM Sans Regular"/>
                      </a:endParaRPr>
                    </a:p>
                  </a:txBody>
                  <a:tcPr marL="68580" marR="68580" marT="8890" marB="8890" anchor="b"/>
                </a:tc>
                <a:tc>
                  <a:txBody>
                    <a:bodyPr/>
                    <a:lstStyle/>
                    <a:p>
                      <a:pPr marL="0" marR="0" algn="ctr">
                        <a:lnSpc>
                          <a:spcPct val="90000"/>
                        </a:lnSpc>
                        <a:spcBef>
                          <a:spcPts val="0"/>
                        </a:spcBef>
                        <a:spcAft>
                          <a:spcPts val="0"/>
                        </a:spcAft>
                      </a:pPr>
                      <a:r>
                        <a:rPr lang="en-US" sz="2800" dirty="0">
                          <a:effectLst/>
                        </a:rPr>
                        <a:t>Low Risk</a:t>
                      </a:r>
                      <a:endParaRPr lang="en-US" sz="2800" b="1" dirty="0">
                        <a:solidFill>
                          <a:srgbClr val="FFFFFF"/>
                        </a:solidFill>
                        <a:effectLst/>
                        <a:latin typeface="DM Sans"/>
                        <a:ea typeface="DM Sans Regular"/>
                        <a:cs typeface="DM Sans Regular"/>
                      </a:endParaRPr>
                    </a:p>
                  </a:txBody>
                  <a:tcPr marL="68580" marR="68580" marT="8890" marB="8890" anchor="b"/>
                </a:tc>
                <a:tc>
                  <a:txBody>
                    <a:bodyPr/>
                    <a:lstStyle/>
                    <a:p>
                      <a:pPr marL="0" marR="0" algn="ctr">
                        <a:lnSpc>
                          <a:spcPct val="90000"/>
                        </a:lnSpc>
                        <a:spcBef>
                          <a:spcPts val="0"/>
                        </a:spcBef>
                        <a:spcAft>
                          <a:spcPts val="0"/>
                        </a:spcAft>
                      </a:pPr>
                      <a:r>
                        <a:rPr lang="en-US" sz="2800" dirty="0">
                          <a:effectLst/>
                        </a:rPr>
                        <a:t>Moderate Risk</a:t>
                      </a:r>
                      <a:endParaRPr lang="en-US" sz="2800" b="1" dirty="0">
                        <a:solidFill>
                          <a:srgbClr val="FFFFFF"/>
                        </a:solidFill>
                        <a:effectLst/>
                        <a:latin typeface="DM Sans"/>
                        <a:ea typeface="DM Sans Regular"/>
                        <a:cs typeface="DM Sans Regular"/>
                      </a:endParaRPr>
                    </a:p>
                  </a:txBody>
                  <a:tcPr marL="68580" marR="68580" marT="8890" marB="8890" anchor="b"/>
                </a:tc>
                <a:tc>
                  <a:txBody>
                    <a:bodyPr/>
                    <a:lstStyle/>
                    <a:p>
                      <a:pPr marL="0" marR="0" algn="ctr">
                        <a:lnSpc>
                          <a:spcPct val="90000"/>
                        </a:lnSpc>
                        <a:spcBef>
                          <a:spcPts val="0"/>
                        </a:spcBef>
                        <a:spcAft>
                          <a:spcPts val="0"/>
                        </a:spcAft>
                      </a:pPr>
                      <a:r>
                        <a:rPr lang="en-US" sz="2800" dirty="0">
                          <a:effectLst/>
                        </a:rPr>
                        <a:t>High Risk</a:t>
                      </a:r>
                      <a:endParaRPr lang="en-US" sz="2800" b="1" dirty="0">
                        <a:solidFill>
                          <a:srgbClr val="FFFFFF"/>
                        </a:solidFill>
                        <a:effectLst/>
                        <a:latin typeface="DM Sans"/>
                        <a:ea typeface="DM Sans Regular"/>
                        <a:cs typeface="DM Sans Regular"/>
                      </a:endParaRPr>
                    </a:p>
                  </a:txBody>
                  <a:tcPr marL="68580" marR="68580" marT="8890" marB="8890" anchor="b"/>
                </a:tc>
                <a:extLst>
                  <a:ext uri="{0D108BD9-81ED-4DB2-BD59-A6C34878D82A}">
                    <a16:rowId xmlns:a16="http://schemas.microsoft.com/office/drawing/2014/main" val="2013074550"/>
                  </a:ext>
                </a:extLst>
              </a:tr>
              <a:tr h="1296335">
                <a:tc>
                  <a:txBody>
                    <a:bodyPr/>
                    <a:lstStyle/>
                    <a:p>
                      <a:pPr marL="0" marR="0" algn="l">
                        <a:lnSpc>
                          <a:spcPct val="110000"/>
                        </a:lnSpc>
                        <a:spcBef>
                          <a:spcPts val="0"/>
                        </a:spcBef>
                        <a:spcAft>
                          <a:spcPts val="0"/>
                        </a:spcAft>
                      </a:pPr>
                      <a:r>
                        <a:rPr lang="en-US" sz="2800" dirty="0">
                          <a:effectLst/>
                        </a:rPr>
                        <a:t>Sensitivity</a:t>
                      </a:r>
                      <a:endParaRPr lang="en-US" sz="2800" dirty="0">
                        <a:effectLst/>
                        <a:latin typeface="DM Sans"/>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800" dirty="0">
                          <a:effectLst/>
                        </a:rPr>
                        <a:t>No or short-term impairment</a:t>
                      </a:r>
                      <a:endParaRPr lang="en-US" sz="2800" dirty="0">
                        <a:effectLst/>
                        <a:latin typeface="DM Sans"/>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800" dirty="0">
                          <a:effectLst/>
                        </a:rPr>
                        <a:t>Damage-related impairments within specified costs and durations</a:t>
                      </a:r>
                      <a:endParaRPr lang="en-US" sz="2800" dirty="0">
                        <a:effectLst/>
                        <a:latin typeface="DM Sans"/>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800" dirty="0">
                          <a:effectLst/>
                        </a:rPr>
                        <a:t>Full-loss impairments</a:t>
                      </a:r>
                      <a:endParaRPr lang="en-US" sz="2800" dirty="0">
                        <a:effectLst/>
                        <a:latin typeface="DM Sans"/>
                        <a:ea typeface="DM Sans Regular"/>
                        <a:cs typeface="Times New Roman (Body CS)"/>
                      </a:endParaRPr>
                    </a:p>
                  </a:txBody>
                  <a:tcPr marL="68580" marR="68580" marT="8890" marB="8890" anchor="ctr"/>
                </a:tc>
                <a:extLst>
                  <a:ext uri="{0D108BD9-81ED-4DB2-BD59-A6C34878D82A}">
                    <a16:rowId xmlns:a16="http://schemas.microsoft.com/office/drawing/2014/main" val="3064069586"/>
                  </a:ext>
                </a:extLst>
              </a:tr>
              <a:tr h="1296335">
                <a:tc>
                  <a:txBody>
                    <a:bodyPr/>
                    <a:lstStyle/>
                    <a:p>
                      <a:pPr marL="0" marR="0" algn="l">
                        <a:lnSpc>
                          <a:spcPct val="110000"/>
                        </a:lnSpc>
                        <a:spcBef>
                          <a:spcPts val="0"/>
                        </a:spcBef>
                        <a:spcAft>
                          <a:spcPts val="0"/>
                        </a:spcAft>
                      </a:pPr>
                      <a:r>
                        <a:rPr lang="en-US" sz="2800" dirty="0">
                          <a:effectLst/>
                        </a:rPr>
                        <a:t>Baseline Adaptive Capacity (e.g., NBS, operational plans)</a:t>
                      </a:r>
                      <a:endParaRPr lang="en-US" sz="2800" dirty="0">
                        <a:effectLst/>
                        <a:latin typeface="DM Sans"/>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800" dirty="0">
                          <a:effectLst/>
                        </a:rPr>
                        <a:t>Adaptive features/ plans are already in place and offer a high level of protection</a:t>
                      </a:r>
                      <a:endParaRPr lang="en-US" sz="2800" dirty="0">
                        <a:effectLst/>
                        <a:latin typeface="DM Sans"/>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800" dirty="0">
                          <a:effectLst/>
                        </a:rPr>
                        <a:t>Adaptive features/ plans are already in place and offer a moderate level of protection</a:t>
                      </a:r>
                      <a:endParaRPr lang="en-US" sz="2800" dirty="0">
                        <a:effectLst/>
                        <a:latin typeface="DM Sans"/>
                        <a:ea typeface="DM Sans Regular"/>
                        <a:cs typeface="Times New Roman (Body CS)"/>
                      </a:endParaRPr>
                    </a:p>
                  </a:txBody>
                  <a:tcPr marL="68580" marR="68580" marT="8890" marB="8890" anchor="ctr"/>
                </a:tc>
                <a:tc>
                  <a:txBody>
                    <a:bodyPr/>
                    <a:lstStyle/>
                    <a:p>
                      <a:pPr marL="0" marR="0" algn="l">
                        <a:lnSpc>
                          <a:spcPct val="110000"/>
                        </a:lnSpc>
                        <a:spcBef>
                          <a:spcPts val="0"/>
                        </a:spcBef>
                        <a:spcAft>
                          <a:spcPts val="0"/>
                        </a:spcAft>
                      </a:pPr>
                      <a:r>
                        <a:rPr lang="en-US" sz="2800" dirty="0">
                          <a:effectLst/>
                        </a:rPr>
                        <a:t>Adaptive features/ plans are not in place</a:t>
                      </a:r>
                      <a:endParaRPr lang="en-US" sz="2800" dirty="0">
                        <a:effectLst/>
                        <a:latin typeface="DM Sans"/>
                        <a:ea typeface="DM Sans Regular"/>
                        <a:cs typeface="Times New Roman (Body CS)"/>
                      </a:endParaRPr>
                    </a:p>
                  </a:txBody>
                  <a:tcPr marL="68580" marR="68580" marT="8890" marB="8890" anchor="ctr"/>
                </a:tc>
                <a:extLst>
                  <a:ext uri="{0D108BD9-81ED-4DB2-BD59-A6C34878D82A}">
                    <a16:rowId xmlns:a16="http://schemas.microsoft.com/office/drawing/2014/main" val="1462867959"/>
                  </a:ext>
                </a:extLst>
              </a:tr>
            </a:tbl>
          </a:graphicData>
        </a:graphic>
      </p:graphicFrame>
    </p:spTree>
    <p:extLst>
      <p:ext uri="{BB962C8B-B14F-4D97-AF65-F5344CB8AC3E}">
        <p14:creationId xmlns:p14="http://schemas.microsoft.com/office/powerpoint/2010/main" val="14178297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CBD5-369E-8C5F-C523-0EA8201DFABE}"/>
              </a:ext>
            </a:extLst>
          </p:cNvPr>
          <p:cNvSpPr>
            <a:spLocks noGrp="1"/>
          </p:cNvSpPr>
          <p:nvPr>
            <p:ph type="title"/>
          </p:nvPr>
        </p:nvSpPr>
        <p:spPr/>
        <p:txBody>
          <a:bodyPr>
            <a:normAutofit/>
          </a:bodyPr>
          <a:lstStyle/>
          <a:p>
            <a:r>
              <a:rPr lang="en-US" dirty="0"/>
              <a:t>Climate Change Indicator (Potential Future Exposure)</a:t>
            </a:r>
          </a:p>
        </p:txBody>
      </p:sp>
      <p:sp>
        <p:nvSpPr>
          <p:cNvPr id="3" name="Slide Number Placeholder 2">
            <a:extLst>
              <a:ext uri="{FF2B5EF4-FFF2-40B4-BE49-F238E27FC236}">
                <a16:creationId xmlns:a16="http://schemas.microsoft.com/office/drawing/2014/main" id="{916B772B-F53D-D528-846D-310C49416CB9}"/>
              </a:ext>
            </a:extLst>
          </p:cNvPr>
          <p:cNvSpPr>
            <a:spLocks noGrp="1"/>
          </p:cNvSpPr>
          <p:nvPr>
            <p:ph type="sldNum" sz="quarter" idx="12"/>
          </p:nvPr>
        </p:nvSpPr>
        <p:spPr/>
        <p:txBody>
          <a:bodyPr/>
          <a:lstStyle/>
          <a:p>
            <a:fld id="{2066355A-084C-D24E-9AD2-7E4FC41EA627}" type="slidenum">
              <a:rPr lang="en-US" smtClean="0"/>
              <a:t>9</a:t>
            </a:fld>
            <a:endParaRPr lang="en-US" dirty="0"/>
          </a:p>
        </p:txBody>
      </p:sp>
      <p:pic>
        <p:nvPicPr>
          <p:cNvPr id="4" name="Picture 3" descr="Chart, line chart&#10;&#10;Description automatically generated">
            <a:extLst>
              <a:ext uri="{FF2B5EF4-FFF2-40B4-BE49-F238E27FC236}">
                <a16:creationId xmlns:a16="http://schemas.microsoft.com/office/drawing/2014/main" id="{6C7A5566-877D-ABCD-CF58-8668FFADB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8" y="1257498"/>
            <a:ext cx="7522545" cy="5061658"/>
          </a:xfrm>
          <a:prstGeom prst="rect">
            <a:avLst/>
          </a:prstGeom>
        </p:spPr>
      </p:pic>
      <p:sp>
        <p:nvSpPr>
          <p:cNvPr id="5" name="TextBox 4">
            <a:extLst>
              <a:ext uri="{FF2B5EF4-FFF2-40B4-BE49-F238E27FC236}">
                <a16:creationId xmlns:a16="http://schemas.microsoft.com/office/drawing/2014/main" id="{B1FB8D7C-FFD6-04CB-F19C-57CD7867A418}"/>
              </a:ext>
            </a:extLst>
          </p:cNvPr>
          <p:cNvSpPr txBox="1"/>
          <p:nvPr/>
        </p:nvSpPr>
        <p:spPr>
          <a:xfrm>
            <a:off x="7627938" y="1465919"/>
            <a:ext cx="4310224" cy="830997"/>
          </a:xfrm>
          <a:prstGeom prst="rect">
            <a:avLst/>
          </a:prstGeom>
          <a:noFill/>
          <a:ln w="12700">
            <a:solidFill>
              <a:schemeClr val="accent3">
                <a:lumMod val="50000"/>
              </a:schemeClr>
            </a:solidFill>
          </a:ln>
        </p:spPr>
        <p:txBody>
          <a:bodyPr wrap="square" rtlCol="0">
            <a:spAutoFit/>
          </a:bodyPr>
          <a:lstStyle/>
          <a:p>
            <a:r>
              <a:rPr lang="en-US" sz="2400" i="1" dirty="0">
                <a:solidFill>
                  <a:srgbClr val="00B050"/>
                </a:solidFill>
                <a:latin typeface="Arial" panose="020B0604020202020204" pitchFamily="34" charset="0"/>
              </a:rPr>
              <a:t>How different is the future projected to be from the past?</a:t>
            </a:r>
          </a:p>
        </p:txBody>
      </p:sp>
      <p:sp>
        <p:nvSpPr>
          <p:cNvPr id="6" name="TextBox 5">
            <a:extLst>
              <a:ext uri="{FF2B5EF4-FFF2-40B4-BE49-F238E27FC236}">
                <a16:creationId xmlns:a16="http://schemas.microsoft.com/office/drawing/2014/main" id="{200D3B52-159D-A609-FD83-1198DE5F187B}"/>
              </a:ext>
            </a:extLst>
          </p:cNvPr>
          <p:cNvSpPr txBox="1"/>
          <p:nvPr/>
        </p:nvSpPr>
        <p:spPr>
          <a:xfrm>
            <a:off x="7530226" y="2408850"/>
            <a:ext cx="4310224" cy="1015663"/>
          </a:xfrm>
          <a:prstGeom prst="rect">
            <a:avLst/>
          </a:prstGeom>
          <a:noFill/>
        </p:spPr>
        <p:txBody>
          <a:bodyPr wrap="square" rtlCol="0">
            <a:spAutoFit/>
          </a:bodyPr>
          <a:lstStyle/>
          <a:p>
            <a:pPr algn="ctr"/>
            <a:r>
              <a:rPr lang="en-US" sz="2000" b="1" i="1" dirty="0">
                <a:latin typeface="Arial" panose="020B0604020202020204" pitchFamily="34" charset="0"/>
              </a:rPr>
              <a:t>Example for Denver CO</a:t>
            </a:r>
          </a:p>
          <a:p>
            <a:pPr algn="ctr"/>
            <a:r>
              <a:rPr lang="en-US" sz="2000" b="1" i="1" dirty="0">
                <a:latin typeface="Arial" panose="020B0604020202020204" pitchFamily="34" charset="0"/>
              </a:rPr>
              <a:t>(T = 100-year)</a:t>
            </a:r>
          </a:p>
          <a:p>
            <a:r>
              <a:rPr lang="en-US" sz="2000" dirty="0">
                <a:solidFill>
                  <a:schemeClr val="accent1">
                    <a:lumMod val="50000"/>
                  </a:schemeClr>
                </a:solidFill>
                <a:latin typeface="Arial" panose="020B0604020202020204" pitchFamily="34" charset="0"/>
              </a:rPr>
              <a:t>NOAA Atlas 14 provides:</a:t>
            </a:r>
            <a:endParaRPr lang="en-US" sz="2000" dirty="0">
              <a:latin typeface="Arial" panose="020B0604020202020204" pitchFamily="34" charset="0"/>
            </a:endParaRPr>
          </a:p>
        </p:txBody>
      </p:sp>
      <p:graphicFrame>
        <p:nvGraphicFramePr>
          <p:cNvPr id="7" name="Object 6">
            <a:extLst>
              <a:ext uri="{FF2B5EF4-FFF2-40B4-BE49-F238E27FC236}">
                <a16:creationId xmlns:a16="http://schemas.microsoft.com/office/drawing/2014/main" id="{71EE8C7F-A33E-A6D0-7820-2E17E87CBA40}"/>
              </a:ext>
            </a:extLst>
          </p:cNvPr>
          <p:cNvGraphicFramePr>
            <a:graphicFrameLocks noChangeAspect="1"/>
          </p:cNvGraphicFramePr>
          <p:nvPr>
            <p:extLst>
              <p:ext uri="{D42A27DB-BD31-4B8C-83A1-F6EECF244321}">
                <p14:modId xmlns:p14="http://schemas.microsoft.com/office/powerpoint/2010/main" val="1821487331"/>
              </p:ext>
            </p:extLst>
          </p:nvPr>
        </p:nvGraphicFramePr>
        <p:xfrm>
          <a:off x="4927600" y="2641600"/>
          <a:ext cx="914400" cy="193675"/>
        </p:xfrm>
        <a:graphic>
          <a:graphicData uri="http://schemas.openxmlformats.org/presentationml/2006/ole">
            <mc:AlternateContent xmlns:mc="http://schemas.openxmlformats.org/markup-compatibility/2006">
              <mc:Choice xmlns:v="urn:schemas-microsoft-com:vml" Requires="v">
                <p:oleObj name="Equation" r:id="rId4" imgW="914400" imgH="194400" progId="Equation.DSMT4">
                  <p:embed/>
                </p:oleObj>
              </mc:Choice>
              <mc:Fallback>
                <p:oleObj name="Equation" r:id="rId4" imgW="914400" imgH="194400" progId="Equation.DSMT4">
                  <p:embed/>
                  <p:pic>
                    <p:nvPicPr>
                      <p:cNvPr id="0" name=""/>
                      <p:cNvPicPr/>
                      <p:nvPr/>
                    </p:nvPicPr>
                    <p:blipFill>
                      <a:blip r:embed="rId5"/>
                      <a:stretch>
                        <a:fillRect/>
                      </a:stretch>
                    </p:blipFill>
                    <p:spPr>
                      <a:xfrm>
                        <a:off x="4927600" y="2641600"/>
                        <a:ext cx="914400" cy="1936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F87E064-E843-68CE-4BCD-76D08B63F951}"/>
              </a:ext>
            </a:extLst>
          </p:cNvPr>
          <p:cNvGraphicFramePr>
            <a:graphicFrameLocks noChangeAspect="1"/>
          </p:cNvGraphicFramePr>
          <p:nvPr>
            <p:extLst>
              <p:ext uri="{D42A27DB-BD31-4B8C-83A1-F6EECF244321}">
                <p14:modId xmlns:p14="http://schemas.microsoft.com/office/powerpoint/2010/main" val="2011443932"/>
              </p:ext>
            </p:extLst>
          </p:nvPr>
        </p:nvGraphicFramePr>
        <p:xfrm>
          <a:off x="7945438" y="3437757"/>
          <a:ext cx="3251200" cy="457200"/>
        </p:xfrm>
        <a:graphic>
          <a:graphicData uri="http://schemas.openxmlformats.org/presentationml/2006/ole">
            <mc:AlternateContent xmlns:mc="http://schemas.openxmlformats.org/markup-compatibility/2006">
              <mc:Choice xmlns:v="urn:schemas-microsoft-com:vml" Requires="v">
                <p:oleObj name="Equation" r:id="rId6" imgW="3251160" imgH="457200" progId="Equation.DSMT4">
                  <p:embed/>
                </p:oleObj>
              </mc:Choice>
              <mc:Fallback>
                <p:oleObj name="Equation" r:id="rId6" imgW="3251160" imgH="457200" progId="Equation.DSMT4">
                  <p:embed/>
                  <p:pic>
                    <p:nvPicPr>
                      <p:cNvPr id="0" name=""/>
                      <p:cNvPicPr/>
                      <p:nvPr/>
                    </p:nvPicPr>
                    <p:blipFill>
                      <a:blip r:embed="rId7"/>
                      <a:stretch>
                        <a:fillRect/>
                      </a:stretch>
                    </p:blipFill>
                    <p:spPr>
                      <a:xfrm>
                        <a:off x="7945438" y="3437757"/>
                        <a:ext cx="3251200" cy="457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50EB87F-5DF3-0535-EC19-99665EA2B85E}"/>
              </a:ext>
            </a:extLst>
          </p:cNvPr>
          <p:cNvGraphicFramePr>
            <a:graphicFrameLocks noChangeAspect="1"/>
          </p:cNvGraphicFramePr>
          <p:nvPr>
            <p:extLst>
              <p:ext uri="{D42A27DB-BD31-4B8C-83A1-F6EECF244321}">
                <p14:modId xmlns:p14="http://schemas.microsoft.com/office/powerpoint/2010/main" val="1441105659"/>
              </p:ext>
            </p:extLst>
          </p:nvPr>
        </p:nvGraphicFramePr>
        <p:xfrm>
          <a:off x="7441326" y="5474037"/>
          <a:ext cx="4114800" cy="1028700"/>
        </p:xfrm>
        <a:graphic>
          <a:graphicData uri="http://schemas.openxmlformats.org/presentationml/2006/ole">
            <mc:AlternateContent xmlns:mc="http://schemas.openxmlformats.org/markup-compatibility/2006">
              <mc:Choice xmlns:v="urn:schemas-microsoft-com:vml" Requires="v">
                <p:oleObj name="Equation" r:id="rId8" imgW="4114800" imgH="1028520" progId="Equation.DSMT4">
                  <p:embed/>
                </p:oleObj>
              </mc:Choice>
              <mc:Fallback>
                <p:oleObj name="Equation" r:id="rId8" imgW="4114800" imgH="1028520" progId="Equation.DSMT4">
                  <p:embed/>
                  <p:pic>
                    <p:nvPicPr>
                      <p:cNvPr id="0" name=""/>
                      <p:cNvPicPr/>
                      <p:nvPr/>
                    </p:nvPicPr>
                    <p:blipFill>
                      <a:blip r:embed="rId9"/>
                      <a:stretch>
                        <a:fillRect/>
                      </a:stretch>
                    </p:blipFill>
                    <p:spPr>
                      <a:xfrm>
                        <a:off x="7441326" y="5474037"/>
                        <a:ext cx="4114800" cy="10287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E797A57-9842-01DE-389E-62288D55F1FD}"/>
              </a:ext>
            </a:extLst>
          </p:cNvPr>
          <p:cNvGraphicFramePr>
            <a:graphicFrameLocks noChangeAspect="1"/>
          </p:cNvGraphicFramePr>
          <p:nvPr>
            <p:extLst>
              <p:ext uri="{D42A27DB-BD31-4B8C-83A1-F6EECF244321}">
                <p14:modId xmlns:p14="http://schemas.microsoft.com/office/powerpoint/2010/main" val="1168888667"/>
              </p:ext>
            </p:extLst>
          </p:nvPr>
        </p:nvGraphicFramePr>
        <p:xfrm>
          <a:off x="7945438" y="3993757"/>
          <a:ext cx="3429000" cy="457200"/>
        </p:xfrm>
        <a:graphic>
          <a:graphicData uri="http://schemas.openxmlformats.org/presentationml/2006/ole">
            <mc:AlternateContent xmlns:mc="http://schemas.openxmlformats.org/markup-compatibility/2006">
              <mc:Choice xmlns:v="urn:schemas-microsoft-com:vml" Requires="v">
                <p:oleObj name="Equation" r:id="rId10" imgW="3429000" imgH="457200" progId="Equation.DSMT4">
                  <p:embed/>
                </p:oleObj>
              </mc:Choice>
              <mc:Fallback>
                <p:oleObj name="Equation" r:id="rId10" imgW="3429000" imgH="457200" progId="Equation.DSMT4">
                  <p:embed/>
                  <p:pic>
                    <p:nvPicPr>
                      <p:cNvPr id="0" name=""/>
                      <p:cNvPicPr/>
                      <p:nvPr/>
                    </p:nvPicPr>
                    <p:blipFill>
                      <a:blip r:embed="rId11"/>
                      <a:stretch>
                        <a:fillRect/>
                      </a:stretch>
                    </p:blipFill>
                    <p:spPr>
                      <a:xfrm>
                        <a:off x="7945438" y="3993757"/>
                        <a:ext cx="3429000" cy="4572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07696062-52A9-037C-2664-BC69CCA535EB}"/>
              </a:ext>
            </a:extLst>
          </p:cNvPr>
          <p:cNvGraphicFramePr>
            <a:graphicFrameLocks noChangeAspect="1"/>
          </p:cNvGraphicFramePr>
          <p:nvPr>
            <p:extLst>
              <p:ext uri="{D42A27DB-BD31-4B8C-83A1-F6EECF244321}">
                <p14:modId xmlns:p14="http://schemas.microsoft.com/office/powerpoint/2010/main" val="3209444474"/>
              </p:ext>
            </p:extLst>
          </p:nvPr>
        </p:nvGraphicFramePr>
        <p:xfrm>
          <a:off x="7945438" y="4951072"/>
          <a:ext cx="3200400" cy="457200"/>
        </p:xfrm>
        <a:graphic>
          <a:graphicData uri="http://schemas.openxmlformats.org/presentationml/2006/ole">
            <mc:AlternateContent xmlns:mc="http://schemas.openxmlformats.org/markup-compatibility/2006">
              <mc:Choice xmlns:v="urn:schemas-microsoft-com:vml" Requires="v">
                <p:oleObj name="Equation" r:id="rId12" imgW="3200400" imgH="457200" progId="Equation.DSMT4">
                  <p:embed/>
                </p:oleObj>
              </mc:Choice>
              <mc:Fallback>
                <p:oleObj name="Equation" r:id="rId12" imgW="3200400" imgH="457200" progId="Equation.DSMT4">
                  <p:embed/>
                  <p:pic>
                    <p:nvPicPr>
                      <p:cNvPr id="0" name=""/>
                      <p:cNvPicPr/>
                      <p:nvPr/>
                    </p:nvPicPr>
                    <p:blipFill>
                      <a:blip r:embed="rId13"/>
                      <a:stretch>
                        <a:fillRect/>
                      </a:stretch>
                    </p:blipFill>
                    <p:spPr>
                      <a:xfrm>
                        <a:off x="7945438" y="4951072"/>
                        <a:ext cx="3200400" cy="4572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74F359F2-2EBD-B06D-3F9A-594694C1C855}"/>
              </a:ext>
            </a:extLst>
          </p:cNvPr>
          <p:cNvSpPr txBox="1"/>
          <p:nvPr/>
        </p:nvSpPr>
        <p:spPr>
          <a:xfrm>
            <a:off x="7441326" y="4485197"/>
            <a:ext cx="4310224" cy="400110"/>
          </a:xfrm>
          <a:prstGeom prst="rect">
            <a:avLst/>
          </a:prstGeom>
          <a:noFill/>
        </p:spPr>
        <p:txBody>
          <a:bodyPr wrap="square" rtlCol="0">
            <a:spAutoFit/>
          </a:bodyPr>
          <a:lstStyle/>
          <a:p>
            <a:r>
              <a:rPr lang="en-US" sz="2000" dirty="0">
                <a:solidFill>
                  <a:schemeClr val="accent1">
                    <a:lumMod val="50000"/>
                  </a:schemeClr>
                </a:solidFill>
                <a:latin typeface="Arial" panose="020B0604020202020204" pitchFamily="34" charset="0"/>
              </a:rPr>
              <a:t>Projections from downscaled GCMs:</a:t>
            </a:r>
          </a:p>
        </p:txBody>
      </p:sp>
    </p:spTree>
    <p:extLst>
      <p:ext uri="{BB962C8B-B14F-4D97-AF65-F5344CB8AC3E}">
        <p14:creationId xmlns:p14="http://schemas.microsoft.com/office/powerpoint/2010/main" val="185688636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P spid="13" grpId="0"/>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terms/"/>
    <ds:schemaRef ds:uri="http://schemas.microsoft.com/sharepoint/v3/field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2230</TotalTime>
  <Words>1218</Words>
  <Application>Microsoft Office PowerPoint</Application>
  <PresentationFormat>Widescreen</PresentationFormat>
  <Paragraphs>238</Paragraphs>
  <Slides>21</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DM Sans</vt:lpstr>
      <vt:lpstr>Times New Roman</vt:lpstr>
      <vt:lpstr>Wingdings</vt:lpstr>
      <vt:lpstr>Office Theme</vt:lpstr>
      <vt:lpstr>Equation</vt:lpstr>
      <vt:lpstr>PowerPoint Presentation</vt:lpstr>
      <vt:lpstr>NCHRP Project 15-80  Design Guide and Standards for Resilience</vt:lpstr>
      <vt:lpstr>Assets, Components, and Stressors for Inland Flooding</vt:lpstr>
      <vt:lpstr>Project Delivery Framework for Resilient Infrastructure</vt:lpstr>
      <vt:lpstr>Climate Risk Screening and Levels of Analysis</vt:lpstr>
      <vt:lpstr>Climate Risk Screening: Criticality and Equity</vt:lpstr>
      <vt:lpstr>Climate Risk Screening: Exposure Potential &amp; Sensitivity</vt:lpstr>
      <vt:lpstr>Climate Risk Screening: Site-specific Adjustments</vt:lpstr>
      <vt:lpstr>Climate Change Indicator (Potential Future Exposure)</vt:lpstr>
      <vt:lpstr>Selection of Level of Analysis for Inland Flooding</vt:lpstr>
      <vt:lpstr>Levels of Analysis Not all Projects Require the Same Attention</vt:lpstr>
      <vt:lpstr>Confidence Limits: Insight into Variability</vt:lpstr>
      <vt:lpstr>Levels of Analysis</vt:lpstr>
      <vt:lpstr>New Resilient Design Standards</vt:lpstr>
      <vt:lpstr>Resilient Design Standards – Check Condition</vt:lpstr>
      <vt:lpstr>Design Standard Climate Recommendations - Example Design Condition AEP = 0.04 </vt:lpstr>
      <vt:lpstr>Service Life and Upper Confidence Limit</vt:lpstr>
      <vt:lpstr>Example Resilient Design Criteria for AEP = 0.04 (Level 2)</vt:lpstr>
      <vt:lpstr>Design Standard Update Recommendations</vt:lpstr>
      <vt:lpstr>Primary Deliverables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25-60 Project Summary</dc:title>
  <dc:creator>Roger Kilgore</dc:creator>
  <cp:lastModifiedBy>Roger Kilgore</cp:lastModifiedBy>
  <cp:revision>168</cp:revision>
  <cp:lastPrinted>2017-02-28T17:01:44Z</cp:lastPrinted>
  <dcterms:created xsi:type="dcterms:W3CDTF">2010-04-12T23:12:02Z</dcterms:created>
  <dcterms:modified xsi:type="dcterms:W3CDTF">2024-08-30T03:36:16Z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